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  <p:sldMasterId id="2147483658" r:id="rId2"/>
    <p:sldMasterId id="2147483680" r:id="rId3"/>
  </p:sldMasterIdLst>
  <p:notesMasterIdLst>
    <p:notesMasterId r:id="rId21"/>
  </p:notesMasterIdLst>
  <p:handoutMasterIdLst>
    <p:handoutMasterId r:id="rId22"/>
  </p:handoutMasterIdLst>
  <p:sldIdLst>
    <p:sldId id="258" r:id="rId4"/>
    <p:sldId id="362" r:id="rId5"/>
    <p:sldId id="363" r:id="rId6"/>
    <p:sldId id="364" r:id="rId7"/>
    <p:sldId id="360" r:id="rId8"/>
    <p:sldId id="375" r:id="rId9"/>
    <p:sldId id="349" r:id="rId10"/>
    <p:sldId id="370" r:id="rId11"/>
    <p:sldId id="326" r:id="rId12"/>
    <p:sldId id="337" r:id="rId13"/>
    <p:sldId id="355" r:id="rId14"/>
    <p:sldId id="382" r:id="rId15"/>
    <p:sldId id="338" r:id="rId16"/>
    <p:sldId id="339" r:id="rId17"/>
    <p:sldId id="357" r:id="rId18"/>
    <p:sldId id="327" r:id="rId19"/>
    <p:sldId id="28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usmane Diall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A2F2"/>
    <a:srgbClr val="FFC101"/>
    <a:srgbClr val="1DA3F2"/>
    <a:srgbClr val="C8D69E"/>
    <a:srgbClr val="1175BC"/>
    <a:srgbClr val="00B150"/>
    <a:srgbClr val="A2C4DA"/>
    <a:srgbClr val="D5E4A8"/>
    <a:srgbClr val="01B150"/>
    <a:srgbClr val="008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43" autoAdjust="0"/>
    <p:restoredTop sz="91193"/>
  </p:normalViewPr>
  <p:slideViewPr>
    <p:cSldViewPr snapToGrid="0">
      <p:cViewPr>
        <p:scale>
          <a:sx n="89" d="100"/>
          <a:sy n="89" d="100"/>
        </p:scale>
        <p:origin x="1080" y="1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84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commentAuthors" Target="commentAuthor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Users/ustiugov/Dropbox/ISCA16/Results_micro16_production_read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daglis/Dropbox/EPFL/soNUMA/son/papers/micro16/sources/Results_micro16_production_read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859825809763"/>
          <c:y val="0.0636574074074074"/>
          <c:w val="0.855355526518579"/>
          <c:h val="0.6727511373170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'FaRM (all objs)'!$W$12</c:f>
              <c:strCache>
                <c:ptCount val="1"/>
                <c:pt idx="0">
                  <c:v>transfer</c:v>
                </c:pt>
              </c:strCache>
            </c:strRef>
          </c:tx>
          <c:spPr>
            <a:solidFill>
              <a:srgbClr val="1DA2F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</c:spPr>
          <c:invertIfNegative val="0"/>
          <c:cat>
            <c:numRef>
              <c:f>'FaRM (all objs)'!$V$13:$V$19</c:f>
              <c:numCache>
                <c:formatCode>General</c:formatCode>
                <c:ptCount val="7"/>
                <c:pt idx="0">
                  <c:v>128.0</c:v>
                </c:pt>
                <c:pt idx="1">
                  <c:v>256.0</c:v>
                </c:pt>
                <c:pt idx="2">
                  <c:v>512.0</c:v>
                </c:pt>
                <c:pt idx="3">
                  <c:v>1024.0</c:v>
                </c:pt>
                <c:pt idx="4">
                  <c:v>2048.0</c:v>
                </c:pt>
                <c:pt idx="5">
                  <c:v>4096.0</c:v>
                </c:pt>
                <c:pt idx="6">
                  <c:v>8192.0</c:v>
                </c:pt>
              </c:numCache>
            </c:numRef>
          </c:cat>
          <c:val>
            <c:numRef>
              <c:f>'FaRM (all objs)'!$W$13:$W$19</c:f>
              <c:numCache>
                <c:formatCode>0.00</c:formatCode>
                <c:ptCount val="7"/>
                <c:pt idx="0">
                  <c:v>0.2573</c:v>
                </c:pt>
                <c:pt idx="1">
                  <c:v>0.2626</c:v>
                </c:pt>
                <c:pt idx="2">
                  <c:v>0.2872</c:v>
                </c:pt>
                <c:pt idx="3">
                  <c:v>0.3031</c:v>
                </c:pt>
                <c:pt idx="4">
                  <c:v>0.3333</c:v>
                </c:pt>
                <c:pt idx="5">
                  <c:v>0.453</c:v>
                </c:pt>
                <c:pt idx="6">
                  <c:v>0.6071</c:v>
                </c:pt>
              </c:numCache>
            </c:numRef>
          </c:val>
        </c:ser>
        <c:ser>
          <c:idx val="1"/>
          <c:order val="1"/>
          <c:tx>
            <c:strRef>
              <c:f>'FaRM (all objs)'!$X$12</c:f>
              <c:strCache>
                <c:ptCount val="1"/>
                <c:pt idx="0">
                  <c:v>framework+application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</c:spPr>
          <c:invertIfNegative val="0"/>
          <c:cat>
            <c:numRef>
              <c:f>'FaRM (all objs)'!$V$13:$V$19</c:f>
              <c:numCache>
                <c:formatCode>General</c:formatCode>
                <c:ptCount val="7"/>
                <c:pt idx="0">
                  <c:v>128.0</c:v>
                </c:pt>
                <c:pt idx="1">
                  <c:v>256.0</c:v>
                </c:pt>
                <c:pt idx="2">
                  <c:v>512.0</c:v>
                </c:pt>
                <c:pt idx="3">
                  <c:v>1024.0</c:v>
                </c:pt>
                <c:pt idx="4">
                  <c:v>2048.0</c:v>
                </c:pt>
                <c:pt idx="5">
                  <c:v>4096.0</c:v>
                </c:pt>
                <c:pt idx="6">
                  <c:v>8192.0</c:v>
                </c:pt>
              </c:numCache>
            </c:numRef>
          </c:cat>
          <c:val>
            <c:numRef>
              <c:f>'FaRM (all objs)'!$X$13:$X$19</c:f>
              <c:numCache>
                <c:formatCode>0.00</c:formatCode>
                <c:ptCount val="7"/>
                <c:pt idx="0">
                  <c:v>1.2353</c:v>
                </c:pt>
                <c:pt idx="1">
                  <c:v>1.2094</c:v>
                </c:pt>
                <c:pt idx="2">
                  <c:v>1.2401</c:v>
                </c:pt>
                <c:pt idx="3">
                  <c:v>1.2742</c:v>
                </c:pt>
                <c:pt idx="4">
                  <c:v>1.3212</c:v>
                </c:pt>
                <c:pt idx="5">
                  <c:v>1.2598</c:v>
                </c:pt>
                <c:pt idx="6">
                  <c:v>1.4777</c:v>
                </c:pt>
              </c:numCache>
            </c:numRef>
          </c:val>
        </c:ser>
        <c:ser>
          <c:idx val="2"/>
          <c:order val="2"/>
          <c:tx>
            <c:strRef>
              <c:f>'FaRM (all objs)'!$Y$12</c:f>
              <c:strCache>
                <c:ptCount val="1"/>
                <c:pt idx="0">
                  <c:v>version stripping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</c:spPr>
          <c:invertIfNegative val="0"/>
          <c:cat>
            <c:numRef>
              <c:f>'FaRM (all objs)'!$V$13:$V$19</c:f>
              <c:numCache>
                <c:formatCode>General</c:formatCode>
                <c:ptCount val="7"/>
                <c:pt idx="0">
                  <c:v>128.0</c:v>
                </c:pt>
                <c:pt idx="1">
                  <c:v>256.0</c:v>
                </c:pt>
                <c:pt idx="2">
                  <c:v>512.0</c:v>
                </c:pt>
                <c:pt idx="3">
                  <c:v>1024.0</c:v>
                </c:pt>
                <c:pt idx="4">
                  <c:v>2048.0</c:v>
                </c:pt>
                <c:pt idx="5">
                  <c:v>4096.0</c:v>
                </c:pt>
                <c:pt idx="6">
                  <c:v>8192.0</c:v>
                </c:pt>
              </c:numCache>
            </c:numRef>
          </c:cat>
          <c:val>
            <c:numRef>
              <c:f>'FaRM (all objs)'!$Y$13:$Y$19</c:f>
              <c:numCache>
                <c:formatCode>0.00</c:formatCode>
                <c:ptCount val="7"/>
                <c:pt idx="0">
                  <c:v>0.1517</c:v>
                </c:pt>
                <c:pt idx="1">
                  <c:v>0.1812</c:v>
                </c:pt>
                <c:pt idx="2">
                  <c:v>0.2395</c:v>
                </c:pt>
                <c:pt idx="3">
                  <c:v>0.3738</c:v>
                </c:pt>
                <c:pt idx="4">
                  <c:v>0.5972</c:v>
                </c:pt>
                <c:pt idx="5">
                  <c:v>1.0762</c:v>
                </c:pt>
                <c:pt idx="6">
                  <c:v>1.9533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9681344"/>
        <c:axId val="1199689808"/>
      </c:barChart>
      <c:catAx>
        <c:axId val="1199681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/>
                  <a:t>Object size (B)</a:t>
                </a:r>
              </a:p>
            </c:rich>
          </c:tx>
          <c:layout>
            <c:manualLayout>
              <c:xMode val="edge"/>
              <c:yMode val="edge"/>
              <c:x val="0.419673870492229"/>
              <c:y val="0.84985582405958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1199689808"/>
        <c:crosses val="autoZero"/>
        <c:auto val="1"/>
        <c:lblAlgn val="ctr"/>
        <c:lblOffset val="100"/>
        <c:noMultiLvlLbl val="0"/>
      </c:catAx>
      <c:valAx>
        <c:axId val="119968980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rgbClr val="000000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 sz="1800"/>
                  <a:t>End-to-end latency (</a:t>
                </a:r>
                <a:r>
                  <a:rPr lang="el-GR" sz="1800"/>
                  <a:t>μ</a:t>
                </a:r>
                <a:r>
                  <a:rPr lang="en-US" sz="1800"/>
                  <a:t>s)</a:t>
                </a:r>
              </a:p>
            </c:rich>
          </c:tx>
          <c:layout>
            <c:manualLayout>
              <c:xMode val="edge"/>
              <c:yMode val="edge"/>
              <c:x val="0.00564109822854709"/>
              <c:y val="0.037334448768592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1199681344"/>
        <c:crosses val="autoZero"/>
        <c:crossBetween val="between"/>
        <c:majorUnit val="1.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6341897370948"/>
          <c:y val="0.0455565458292596"/>
          <c:w val="0.798358121906665"/>
          <c:h val="0.1671738464335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0000"/>
              </a:solidFill>
              <a:latin typeface="Gill Sans" charset="0"/>
              <a:ea typeface="Gill Sans" charset="0"/>
              <a:cs typeface="Gill Sans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rgbClr val="000000"/>
          </a:solidFill>
          <a:latin typeface="Gill Sans" charset="0"/>
          <a:ea typeface="Gill Sans" charset="0"/>
          <a:cs typeface="Gill Sans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182761959768"/>
          <c:y val="0.0601851851851852"/>
          <c:w val="0.844928390563062"/>
          <c:h val="0.7404008092738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'FaRM (all objs)'!$B$10</c:f>
              <c:strCache>
                <c:ptCount val="1"/>
                <c:pt idx="0">
                  <c:v>transfer</c:v>
                </c:pt>
              </c:strCache>
            </c:strRef>
          </c:tx>
          <c:spPr>
            <a:solidFill>
              <a:srgbClr val="1DA2F2"/>
            </a:solidFill>
            <a:ln>
              <a:noFill/>
            </a:ln>
            <a:effectLst/>
          </c:spPr>
          <c:invertIfNegative val="0"/>
          <c:val>
            <c:numRef>
              <c:f>'FaRM (all objs)'!$W$60:$W$80</c:f>
              <c:numCache>
                <c:formatCode>General</c:formatCode>
                <c:ptCount val="21"/>
                <c:pt idx="1">
                  <c:v>0.2573</c:v>
                </c:pt>
                <c:pt idx="2">
                  <c:v>0.2414</c:v>
                </c:pt>
                <c:pt idx="4">
                  <c:v>0.2626</c:v>
                </c:pt>
                <c:pt idx="5">
                  <c:v>0.2427</c:v>
                </c:pt>
                <c:pt idx="7">
                  <c:v>0.2872</c:v>
                </c:pt>
                <c:pt idx="8">
                  <c:v>0.2458</c:v>
                </c:pt>
                <c:pt idx="10">
                  <c:v>0.3031</c:v>
                </c:pt>
                <c:pt idx="11">
                  <c:v>0.2781</c:v>
                </c:pt>
                <c:pt idx="13">
                  <c:v>0.3333</c:v>
                </c:pt>
                <c:pt idx="14">
                  <c:v>0.3165</c:v>
                </c:pt>
                <c:pt idx="16">
                  <c:v>0.453</c:v>
                </c:pt>
                <c:pt idx="17">
                  <c:v>0.4167</c:v>
                </c:pt>
                <c:pt idx="19">
                  <c:v>0.6071</c:v>
                </c:pt>
                <c:pt idx="20">
                  <c:v>0.5928</c:v>
                </c:pt>
              </c:numCache>
            </c:numRef>
          </c:val>
        </c:ser>
        <c:ser>
          <c:idx val="1"/>
          <c:order val="1"/>
          <c:tx>
            <c:strRef>
              <c:f>'FaRM (all objs)'!$AB$59</c:f>
              <c:strCache>
                <c:ptCount val="1"/>
                <c:pt idx="0">
                  <c:v>system + app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>
              <a:noFill/>
            </a:ln>
            <a:effectLst/>
          </c:spPr>
          <c:invertIfNegative val="0"/>
          <c:val>
            <c:numRef>
              <c:f>'FaRM (all objs)'!$AB$60:$AB$80</c:f>
              <c:numCache>
                <c:formatCode>General</c:formatCode>
                <c:ptCount val="21"/>
                <c:pt idx="1">
                  <c:v>1.014</c:v>
                </c:pt>
                <c:pt idx="2">
                  <c:v>0.7665</c:v>
                </c:pt>
                <c:pt idx="4">
                  <c:v>1.0426</c:v>
                </c:pt>
                <c:pt idx="5">
                  <c:v>0.7688</c:v>
                </c:pt>
                <c:pt idx="7">
                  <c:v>1.0615</c:v>
                </c:pt>
                <c:pt idx="8">
                  <c:v>0.8202</c:v>
                </c:pt>
                <c:pt idx="10">
                  <c:v>1.2742</c:v>
                </c:pt>
                <c:pt idx="11">
                  <c:v>1.0288</c:v>
                </c:pt>
                <c:pt idx="13">
                  <c:v>1.3212</c:v>
                </c:pt>
                <c:pt idx="14">
                  <c:v>1.0761</c:v>
                </c:pt>
                <c:pt idx="16">
                  <c:v>1.2598</c:v>
                </c:pt>
                <c:pt idx="17">
                  <c:v>1.2058</c:v>
                </c:pt>
                <c:pt idx="19">
                  <c:v>1.4777</c:v>
                </c:pt>
                <c:pt idx="20">
                  <c:v>1.3484</c:v>
                </c:pt>
              </c:numCache>
            </c:numRef>
          </c:val>
        </c:ser>
        <c:ser>
          <c:idx val="3"/>
          <c:order val="2"/>
          <c:tx>
            <c:strRef>
              <c:f>'FaRM (all objs)'!$E$10</c:f>
              <c:strCache>
                <c:ptCount val="1"/>
                <c:pt idx="0">
                  <c:v>version stripping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val>
            <c:numRef>
              <c:f>'FaRM (all objs)'!$Z$60:$Z$80</c:f>
              <c:numCache>
                <c:formatCode>General</c:formatCode>
                <c:ptCount val="21"/>
                <c:pt idx="1">
                  <c:v>0.1517</c:v>
                </c:pt>
                <c:pt idx="2">
                  <c:v>0.0</c:v>
                </c:pt>
                <c:pt idx="4">
                  <c:v>0.1812</c:v>
                </c:pt>
                <c:pt idx="5">
                  <c:v>0.0</c:v>
                </c:pt>
                <c:pt idx="7">
                  <c:v>0.2395</c:v>
                </c:pt>
                <c:pt idx="8">
                  <c:v>0.0</c:v>
                </c:pt>
                <c:pt idx="10">
                  <c:v>0.3738</c:v>
                </c:pt>
                <c:pt idx="11">
                  <c:v>0.0</c:v>
                </c:pt>
                <c:pt idx="13">
                  <c:v>0.5972</c:v>
                </c:pt>
                <c:pt idx="14">
                  <c:v>0.0</c:v>
                </c:pt>
                <c:pt idx="16">
                  <c:v>1.0762</c:v>
                </c:pt>
                <c:pt idx="17">
                  <c:v>0.0</c:v>
                </c:pt>
                <c:pt idx="19">
                  <c:v>1.9533</c:v>
                </c:pt>
                <c:pt idx="20">
                  <c:v>0.0</c:v>
                </c:pt>
              </c:numCache>
            </c:numRef>
          </c:val>
        </c:ser>
        <c:ser>
          <c:idx val="4"/>
          <c:order val="3"/>
          <c:tx>
            <c:strRef>
              <c:f>'FaRM (all objs)'!$F$10</c:f>
              <c:strCache>
                <c:ptCount val="1"/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'FaRM (all objs)'!$F$11:$F$32</c:f>
              <c:numCache>
                <c:formatCode>General</c:formatCode>
                <c:ptCount val="2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"/>
        <c:overlap val="100"/>
        <c:axId val="1201535456"/>
        <c:axId val="1201540096"/>
      </c:barChart>
      <c:barChart>
        <c:barDir val="col"/>
        <c:grouping val="stacked"/>
        <c:varyColors val="0"/>
        <c:ser>
          <c:idx val="5"/>
          <c:order val="4"/>
          <c:tx>
            <c:strRef>
              <c:f>'FaRM (all objs)'!$J$13</c:f>
              <c:strCache>
                <c:ptCount val="1"/>
                <c:pt idx="0">
                  <c:v>x-axis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'FaRM (all objs)'!$I$14:$I$20</c:f>
              <c:numCache>
                <c:formatCode>General</c:formatCode>
                <c:ptCount val="7"/>
                <c:pt idx="0">
                  <c:v>128.0</c:v>
                </c:pt>
                <c:pt idx="1">
                  <c:v>256.0</c:v>
                </c:pt>
                <c:pt idx="2">
                  <c:v>512.0</c:v>
                </c:pt>
                <c:pt idx="3">
                  <c:v>1024.0</c:v>
                </c:pt>
                <c:pt idx="4">
                  <c:v>2048.0</c:v>
                </c:pt>
                <c:pt idx="5">
                  <c:v>4096.0</c:v>
                </c:pt>
                <c:pt idx="6">
                  <c:v>8192.0</c:v>
                </c:pt>
              </c:numCache>
            </c:numRef>
          </c:cat>
          <c:val>
            <c:numRef>
              <c:f>'FaRM (all objs)'!$J$14:$J$20</c:f>
              <c:numCache>
                <c:formatCode>0.00</c:formatCode>
                <c:ptCount val="7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overlap val="100"/>
        <c:axId val="1201552784"/>
        <c:axId val="1201548896"/>
      </c:barChart>
      <c:catAx>
        <c:axId val="1201535456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1201540096"/>
        <c:crossesAt val="0.0"/>
        <c:auto val="1"/>
        <c:lblAlgn val="ctr"/>
        <c:lblOffset val="100"/>
        <c:noMultiLvlLbl val="0"/>
      </c:catAx>
      <c:valAx>
        <c:axId val="1201540096"/>
        <c:scaling>
          <c:orientation val="minMax"/>
          <c:max val="5.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 sz="2000">
                    <a:solidFill>
                      <a:schemeClr val="tx1"/>
                    </a:solidFill>
                  </a:rPr>
                  <a:t>E2E latency (</a:t>
                </a:r>
                <a:r>
                  <a:rPr lang="el-GR" sz="2000">
                    <a:solidFill>
                      <a:schemeClr val="tx1"/>
                    </a:solidFill>
                  </a:rPr>
                  <a:t>μ</a:t>
                </a:r>
                <a:r>
                  <a:rPr lang="en-US" sz="2000">
                    <a:solidFill>
                      <a:schemeClr val="tx1"/>
                    </a:solidFill>
                  </a:rPr>
                  <a:t>s)</a:t>
                </a:r>
              </a:p>
            </c:rich>
          </c:tx>
          <c:layout>
            <c:manualLayout>
              <c:xMode val="edge"/>
              <c:yMode val="edge"/>
              <c:x val="0.00202064752005893"/>
              <c:y val="0.1799769267466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0"/>
        <c:majorTickMark val="out"/>
        <c:minorTickMark val="none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1201535456"/>
        <c:crosses val="autoZero"/>
        <c:crossBetween val="midCat"/>
      </c:valAx>
      <c:valAx>
        <c:axId val="1201548896"/>
        <c:scaling>
          <c:orientation val="minMax"/>
        </c:scaling>
        <c:delete val="1"/>
        <c:axPos val="l"/>
        <c:numFmt formatCode="0.00" sourceLinked="0"/>
        <c:majorTickMark val="out"/>
        <c:minorTickMark val="none"/>
        <c:tickLblPos val="nextTo"/>
        <c:crossAx val="1201552784"/>
        <c:crosses val="autoZero"/>
        <c:crossBetween val="between"/>
      </c:valAx>
      <c:catAx>
        <c:axId val="1201552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ill Sans" charset="0"/>
                    <a:ea typeface="Gill Sans" charset="0"/>
                    <a:cs typeface="Gill Sans" charset="0"/>
                  </a:defRPr>
                </a:pPr>
                <a:r>
                  <a:rPr lang="en-US" sz="1800">
                    <a:solidFill>
                      <a:schemeClr val="tx1"/>
                    </a:solidFill>
                  </a:rPr>
                  <a:t>Object size (B)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Gill Sans" charset="0"/>
                  <a:ea typeface="Gill Sans" charset="0"/>
                  <a:cs typeface="Gill Sans" charset="0"/>
                </a:defRPr>
              </a:pPr>
              <a:endParaRPr lang="en-US"/>
            </a:p>
          </c:txPr>
        </c:title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pPr>
            <a:endParaRPr lang="en-US"/>
          </a:p>
        </c:txPr>
        <c:crossAx val="12015488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251747167941957"/>
          <c:y val="0.0717052910434702"/>
          <c:w val="0.650980037453703"/>
          <c:h val="0.193866287547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Gill Sans" charset="0"/>
          <a:ea typeface="Gill Sans" charset="0"/>
          <a:cs typeface="Gill Sans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AA775-F063-49C6-809F-4687578B503B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8611A-AA39-45D4-81D8-161D2604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852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test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13C13-BC7F-4363-AB3A-2F6D79BFFDA8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B4464-09A1-40D9-B677-0088438F8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571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34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527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895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11D9A-55F3-3D4A-B4A5-499A8A86670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47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11D9A-55F3-3D4A-B4A5-499A8A86670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22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39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6332491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4675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73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6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86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71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70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4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11D9A-55F3-3D4A-B4A5-499A8A8667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15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442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0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9" name="Espace réservé du texte 2"/>
          <p:cNvSpPr>
            <a:spLocks noGrp="1"/>
          </p:cNvSpPr>
          <p:nvPr>
            <p:ph idx="1" hasCustomPrompt="1"/>
          </p:nvPr>
        </p:nvSpPr>
        <p:spPr>
          <a:xfrm>
            <a:off x="188171" y="1223999"/>
            <a:ext cx="8755505" cy="518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dirty="0" smtClean="0"/>
              <a:t>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1"/>
            <a:r>
              <a:rPr lang="fr-FR" dirty="0" smtClean="0"/>
              <a:t>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2"/>
            <a:r>
              <a:rPr lang="fr-FR" dirty="0" smtClean="0"/>
              <a:t>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3"/>
            <a:r>
              <a:rPr lang="fr-FR" dirty="0" smtClean="0"/>
              <a:t> </a:t>
            </a:r>
            <a:r>
              <a:rPr lang="fr-FR" dirty="0" err="1" smtClean="0"/>
              <a:t>text</a:t>
            </a:r>
            <a:endParaRPr lang="fr-FR" dirty="0" smtClean="0"/>
          </a:p>
          <a:p>
            <a:pPr lvl="4"/>
            <a:r>
              <a:rPr lang="fr-FR" dirty="0" smtClean="0"/>
              <a:t> </a:t>
            </a:r>
            <a:r>
              <a:rPr lang="fr-FR" dirty="0" err="1" smtClean="0"/>
              <a:t>text</a:t>
            </a:r>
            <a:endParaRPr lang="en-US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55365" y="6441698"/>
            <a:ext cx="642646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800"/>
            </a:lvl1pPr>
          </a:lstStyle>
          <a:p>
            <a:fld id="{662D58BA-6B81-40E5-AC79-48265F8DE6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177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588956"/>
            <a:ext cx="8239126" cy="81510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5438"/>
            <a:ext cx="8229600" cy="4572000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284163" indent="-284163">
              <a:buFont typeface="Arial" panose="020B0604020202020204" pitchFamily="34" charset="0"/>
              <a:buChar char="•"/>
              <a:defRPr sz="2400"/>
            </a:lvl2pPr>
            <a:lvl3pPr marL="512763" indent="-227013">
              <a:buFont typeface="Gill Light SSi" panose="020B0500000000000000" pitchFamily="34" charset="0"/>
              <a:buChar char="−"/>
              <a:defRPr sz="2000"/>
            </a:lvl3pPr>
            <a:lvl4pPr marL="798513" indent="-227013">
              <a:buFont typeface="Arial" panose="020B0604020202020204" pitchFamily="34" charset="0"/>
              <a:buChar char="•"/>
              <a:defRPr sz="1800"/>
            </a:lvl4pPr>
            <a:lvl5pPr marL="1027113" indent="-227013"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2F49-76F3-44BA-874D-706A1A739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10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143000" y="2423081"/>
            <a:ext cx="6858000" cy="903282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6183"/>
            <a:ext cx="6858000" cy="27360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2nd </a:t>
            </a:r>
            <a:r>
              <a:rPr lang="fr-FR" dirty="0" err="1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364036"/>
            <a:ext cx="6858000" cy="39600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2nd </a:t>
            </a:r>
            <a:r>
              <a:rPr lang="fr-FR" dirty="0" err="1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82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in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143000" y="1018824"/>
            <a:ext cx="6858000" cy="903282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201926"/>
            <a:ext cx="6858000" cy="27360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2nd </a:t>
            </a:r>
            <a:r>
              <a:rPr lang="fr-FR" dirty="0" err="1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56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nver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935286"/>
            <a:ext cx="6858000" cy="39600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2nd </a:t>
            </a:r>
            <a:r>
              <a:rPr lang="fr-FR" dirty="0" err="1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587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721474"/>
            <a:ext cx="9144000" cy="13652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8171" y="1223999"/>
            <a:ext cx="8755505" cy="518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Modifiez les styles du texte du masque</a:t>
            </a:r>
          </a:p>
          <a:p>
            <a:pPr lvl="1"/>
            <a:r>
              <a:rPr lang="fr-FR" dirty="0" smtClean="0"/>
              <a:t> Deuxième niveau</a:t>
            </a:r>
          </a:p>
          <a:p>
            <a:pPr lvl="2"/>
            <a:r>
              <a:rPr lang="fr-FR" dirty="0" smtClean="0"/>
              <a:t> Troisième niveau</a:t>
            </a:r>
          </a:p>
          <a:p>
            <a:pPr lvl="3"/>
            <a:r>
              <a:rPr lang="fr-FR" dirty="0" smtClean="0"/>
              <a:t> Quatrième niveau</a:t>
            </a:r>
          </a:p>
          <a:p>
            <a:pPr lvl="4"/>
            <a:r>
              <a:rPr lang="fr-FR" dirty="0" smtClean="0"/>
              <a:t> Cinquième niveau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02487"/>
            <a:ext cx="9144000" cy="612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473" y="98955"/>
            <a:ext cx="2325203" cy="757995"/>
          </a:xfrm>
          <a:prstGeom prst="rect">
            <a:avLst/>
          </a:prstGeom>
          <a:effectLst/>
        </p:spPr>
      </p:pic>
      <p:sp>
        <p:nvSpPr>
          <p:cNvPr id="17" name="Rectangle 16"/>
          <p:cNvSpPr/>
          <p:nvPr/>
        </p:nvSpPr>
        <p:spPr>
          <a:xfrm>
            <a:off x="0" y="6718121"/>
            <a:ext cx="9144000" cy="131844"/>
          </a:xfrm>
          <a:prstGeom prst="rect">
            <a:avLst/>
          </a:prstGeom>
          <a:gradFill>
            <a:gsLst>
              <a:gs pos="100000">
                <a:schemeClr val="accent1">
                  <a:alpha val="40000"/>
                </a:schemeClr>
              </a:gs>
              <a:gs pos="0">
                <a:schemeClr val="bg2">
                  <a:alpha val="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38100" dir="5400000" algn="t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80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05236"/>
          </a:xfrm>
          <a:prstGeom prst="rect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bg2">
                  <a:alpha val="0"/>
                </a:schemeClr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80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88168" y="96403"/>
            <a:ext cx="6394527" cy="936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55365" y="6441698"/>
            <a:ext cx="642646" cy="365125"/>
          </a:xfrm>
          <a:prstGeom prst="rect">
            <a:avLst/>
          </a:prstGeom>
        </p:spPr>
        <p:txBody>
          <a:bodyPr anchor="ctr" anchorCtr="0"/>
          <a:lstStyle>
            <a:lvl1pPr algn="r">
              <a:defRPr sz="180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fld id="{662D58BA-6B81-40E5-AC79-48265F8DE6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93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 baseline="0">
          <a:solidFill>
            <a:schemeClr val="accent1"/>
          </a:solidFill>
          <a:latin typeface="Gill Sans Light"/>
          <a:ea typeface="+mj-ea"/>
          <a:cs typeface="Gill Sans Light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2800" b="0" i="0" kern="1200" baseline="0">
          <a:solidFill>
            <a:schemeClr val="bg1">
              <a:lumMod val="10000"/>
            </a:schemeClr>
          </a:solidFill>
          <a:latin typeface="Gill Sans Light"/>
          <a:ea typeface="+mn-ea"/>
          <a:cs typeface="Gill Sans Light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400" b="0" i="0" kern="1200" baseline="0">
          <a:solidFill>
            <a:schemeClr val="bg1">
              <a:lumMod val="10000"/>
            </a:schemeClr>
          </a:solidFill>
          <a:latin typeface="Gill Sans Light"/>
          <a:ea typeface="+mn-ea"/>
          <a:cs typeface="Gill Sans Light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400" b="0" i="0" kern="1200" baseline="0">
          <a:solidFill>
            <a:schemeClr val="bg1">
              <a:lumMod val="10000"/>
            </a:schemeClr>
          </a:solidFill>
          <a:latin typeface="Gill Sans Light"/>
          <a:ea typeface="+mn-ea"/>
          <a:cs typeface="Gill Sans Light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400" b="0" i="0" kern="1200" baseline="0">
          <a:solidFill>
            <a:schemeClr val="bg1">
              <a:lumMod val="10000"/>
            </a:schemeClr>
          </a:solidFill>
          <a:latin typeface="Gill Sans Light"/>
          <a:ea typeface="+mn-ea"/>
          <a:cs typeface="Gill Sans Light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400" b="0" i="0" kern="1200" baseline="0">
          <a:solidFill>
            <a:schemeClr val="bg1">
              <a:lumMod val="10000"/>
            </a:schemeClr>
          </a:solidFill>
          <a:latin typeface="Gill Sans Light"/>
          <a:ea typeface="+mn-ea"/>
          <a:cs typeface="Gill Sans Ligh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6251510"/>
            <a:ext cx="9144000" cy="60649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0" y="486003"/>
            <a:ext cx="9144000" cy="1417247"/>
          </a:xfrm>
          <a:prstGeom prst="rect">
            <a:avLst/>
          </a:prstGeom>
          <a:solidFill>
            <a:schemeClr val="bg2"/>
          </a:solidFill>
          <a:ln w="3175">
            <a:noFill/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2530946"/>
            <a:ext cx="7886700" cy="915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3901374"/>
            <a:ext cx="7886700" cy="2402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endParaRPr lang="en-US" dirty="0"/>
          </a:p>
        </p:txBody>
      </p:sp>
      <p:pic>
        <p:nvPicPr>
          <p:cNvPr id="4" name="Imag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604" y="863265"/>
            <a:ext cx="3598794" cy="1165248"/>
          </a:xfrm>
          <a:prstGeom prst="rect">
            <a:avLst/>
          </a:prstGeom>
          <a:effectLst/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48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38100" dir="5400000" algn="t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800"/>
          </a:p>
        </p:txBody>
      </p:sp>
      <p:sp>
        <p:nvSpPr>
          <p:cNvPr id="14" name="Rectangle 13"/>
          <p:cNvSpPr/>
          <p:nvPr/>
        </p:nvSpPr>
        <p:spPr>
          <a:xfrm>
            <a:off x="0" y="6712341"/>
            <a:ext cx="9144000" cy="131844"/>
          </a:xfrm>
          <a:prstGeom prst="rect">
            <a:avLst/>
          </a:prstGeom>
          <a:gradFill>
            <a:gsLst>
              <a:gs pos="100000">
                <a:schemeClr val="accent4">
                  <a:alpha val="40000"/>
                </a:schemeClr>
              </a:gs>
              <a:gs pos="0">
                <a:schemeClr val="bg2">
                  <a:alpha val="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38100" dir="5400000" algn="t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800"/>
          </a:p>
        </p:txBody>
      </p:sp>
    </p:spTree>
    <p:extLst>
      <p:ext uri="{BB962C8B-B14F-4D97-AF65-F5344CB8AC3E}">
        <p14:creationId xmlns:p14="http://schemas.microsoft.com/office/powerpoint/2010/main" val="296028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 baseline="0">
          <a:solidFill>
            <a:schemeClr val="accent1"/>
          </a:solidFill>
          <a:latin typeface="Gill Sans Light"/>
          <a:ea typeface="+mj-ea"/>
          <a:cs typeface="Gill Sans Light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4000" b="0" i="0" kern="1200" baseline="0">
          <a:solidFill>
            <a:schemeClr val="tx2"/>
          </a:solidFill>
          <a:latin typeface="Gill Sans Light"/>
          <a:ea typeface="+mn-ea"/>
          <a:cs typeface="Gill Sans Light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3600" b="0" i="0" kern="1200" baseline="0">
          <a:solidFill>
            <a:schemeClr val="tx2"/>
          </a:solidFill>
          <a:latin typeface="Gill Sans Light"/>
          <a:ea typeface="+mn-ea"/>
          <a:cs typeface="Gill Sans Light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3200" b="0" i="0" kern="1200" baseline="0">
          <a:solidFill>
            <a:schemeClr val="tx2"/>
          </a:solidFill>
          <a:latin typeface="Gill Sans Light"/>
          <a:ea typeface="+mn-ea"/>
          <a:cs typeface="Gill Sans Light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3200" b="0" i="0" kern="1200" baseline="0">
          <a:solidFill>
            <a:schemeClr val="tx2"/>
          </a:solidFill>
          <a:latin typeface="Gill Sans Light"/>
          <a:ea typeface="+mn-ea"/>
          <a:cs typeface="Gill Sans Light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3200" b="0" i="0" kern="1200" baseline="0">
          <a:solidFill>
            <a:schemeClr val="tx2"/>
          </a:solidFill>
          <a:latin typeface="Gill Sans Light"/>
          <a:ea typeface="+mn-ea"/>
          <a:cs typeface="Gill Sans Ligh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6251510"/>
            <a:ext cx="9144000" cy="60649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0" y="486003"/>
            <a:ext cx="9144000" cy="1417247"/>
          </a:xfrm>
          <a:prstGeom prst="rect">
            <a:avLst/>
          </a:prstGeom>
          <a:solidFill>
            <a:schemeClr val="bg2"/>
          </a:solidFill>
          <a:ln w="3175">
            <a:noFill/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34773" y="987879"/>
            <a:ext cx="7886700" cy="915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err="1" smtClean="0"/>
              <a:t>Title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4773" y="2358307"/>
            <a:ext cx="7886700" cy="2402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endParaRPr lang="en-US" dirty="0"/>
          </a:p>
        </p:txBody>
      </p:sp>
      <p:pic>
        <p:nvPicPr>
          <p:cNvPr id="4" name="Imag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604" y="5269302"/>
            <a:ext cx="3598794" cy="1165248"/>
          </a:xfrm>
          <a:prstGeom prst="rect">
            <a:avLst/>
          </a:prstGeom>
          <a:effectLst/>
        </p:spPr>
      </p:pic>
      <p:sp>
        <p:nvSpPr>
          <p:cNvPr id="10" name="Rectangle 9"/>
          <p:cNvSpPr/>
          <p:nvPr/>
        </p:nvSpPr>
        <p:spPr>
          <a:xfrm>
            <a:off x="0" y="0"/>
            <a:ext cx="9144000" cy="48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38100" dir="5400000" algn="t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800"/>
          </a:p>
        </p:txBody>
      </p:sp>
      <p:sp>
        <p:nvSpPr>
          <p:cNvPr id="14" name="Rectangle 13"/>
          <p:cNvSpPr/>
          <p:nvPr/>
        </p:nvSpPr>
        <p:spPr>
          <a:xfrm>
            <a:off x="0" y="6712341"/>
            <a:ext cx="9144000" cy="131844"/>
          </a:xfrm>
          <a:prstGeom prst="rect">
            <a:avLst/>
          </a:prstGeom>
          <a:gradFill>
            <a:gsLst>
              <a:gs pos="100000">
                <a:schemeClr val="accent4">
                  <a:alpha val="40000"/>
                </a:schemeClr>
              </a:gs>
              <a:gs pos="0">
                <a:schemeClr val="bg2">
                  <a:alpha val="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38100" dir="5400000" algn="t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800"/>
          </a:p>
        </p:txBody>
      </p:sp>
    </p:spTree>
    <p:extLst>
      <p:ext uri="{BB962C8B-B14F-4D97-AF65-F5344CB8AC3E}">
        <p14:creationId xmlns:p14="http://schemas.microsoft.com/office/powerpoint/2010/main" val="424409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 baseline="0">
          <a:solidFill>
            <a:schemeClr val="accent1"/>
          </a:solidFill>
          <a:latin typeface="Gill Sans Light" charset="0"/>
          <a:ea typeface="Gill Sans Light" charset="0"/>
          <a:cs typeface="Gill Sans Light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4000" b="0" i="0" kern="1200" baseline="0">
          <a:solidFill>
            <a:schemeClr val="tx2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3600" b="0" i="0" kern="1200" baseline="0">
          <a:solidFill>
            <a:schemeClr val="tx2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3200" b="0" i="0" kern="1200" baseline="0">
          <a:solidFill>
            <a:schemeClr val="tx2"/>
          </a:solidFill>
          <a:latin typeface="Gill Sans Light" charset="0"/>
          <a:ea typeface="Gill Sans Light" charset="0"/>
          <a:cs typeface="Gill Sans Light" charset="0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3200" b="0" i="0" kern="1200" baseline="0">
          <a:solidFill>
            <a:schemeClr val="tx2"/>
          </a:solidFill>
          <a:latin typeface="Gill Sans Light" charset="0"/>
          <a:ea typeface="Gill Sans Light" charset="0"/>
          <a:cs typeface="Gill Sans Light" charset="0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3200" b="0" i="0" kern="1200" baseline="0">
          <a:solidFill>
            <a:schemeClr val="tx2"/>
          </a:solidFill>
          <a:latin typeface="Gill Sans Light" charset="0"/>
          <a:ea typeface="Gill Sans Light" charset="0"/>
          <a:cs typeface="Gill Sans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tif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tif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parsa.epfl.ch/sonuma" TargetMode="External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93871"/>
            <a:ext cx="9143999" cy="1724362"/>
          </a:xfrm>
        </p:spPr>
        <p:txBody>
          <a:bodyPr>
            <a:noAutofit/>
          </a:bodyPr>
          <a:lstStyle/>
          <a:p>
            <a:r>
              <a:rPr lang="en-US" sz="2800" dirty="0" smtClean="0"/>
              <a:t>Alexandros Daglis</a:t>
            </a:r>
          </a:p>
          <a:p>
            <a:r>
              <a:rPr lang="en-US" sz="2800" dirty="0" err="1" smtClean="0"/>
              <a:t>Dmitrii</a:t>
            </a:r>
            <a:r>
              <a:rPr lang="en-US" sz="2800" dirty="0" smtClean="0"/>
              <a:t> </a:t>
            </a:r>
            <a:r>
              <a:rPr lang="en-US" sz="2800" dirty="0" err="1" smtClean="0"/>
              <a:t>Ustiugov</a:t>
            </a:r>
            <a:r>
              <a:rPr lang="en-US" sz="2800" dirty="0" smtClean="0"/>
              <a:t>, </a:t>
            </a:r>
            <a:r>
              <a:rPr lang="en-US" sz="2800" dirty="0" err="1" smtClean="0"/>
              <a:t>Stanko</a:t>
            </a:r>
            <a:r>
              <a:rPr lang="en-US" sz="2800" dirty="0" smtClean="0"/>
              <a:t> </a:t>
            </a:r>
            <a:r>
              <a:rPr lang="en-US" sz="2800" dirty="0" err="1" smtClean="0"/>
              <a:t>Novakovic</a:t>
            </a:r>
            <a:endParaRPr lang="en-US" sz="2800" dirty="0"/>
          </a:p>
          <a:p>
            <a:r>
              <a:rPr lang="en-US" sz="2800" dirty="0" smtClean="0"/>
              <a:t>Edouard </a:t>
            </a:r>
            <a:r>
              <a:rPr lang="en-US" sz="2800" dirty="0" err="1" smtClean="0"/>
              <a:t>Bugnion</a:t>
            </a:r>
            <a:r>
              <a:rPr lang="en-US" sz="2800" dirty="0" smtClean="0"/>
              <a:t>, </a:t>
            </a:r>
            <a:r>
              <a:rPr lang="en-US" sz="2800" dirty="0" err="1" smtClean="0"/>
              <a:t>Babak</a:t>
            </a:r>
            <a:r>
              <a:rPr lang="en-US" sz="2800" dirty="0" smtClean="0"/>
              <a:t> </a:t>
            </a:r>
            <a:r>
              <a:rPr lang="en-US" sz="2800" dirty="0" err="1" smtClean="0"/>
              <a:t>Falsafi</a:t>
            </a:r>
            <a:r>
              <a:rPr lang="en-US" sz="2800" dirty="0" smtClean="0"/>
              <a:t>, Boris Grot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277351"/>
            <a:ext cx="9144000" cy="1542049"/>
          </a:xfrm>
          <a:noFill/>
        </p:spPr>
        <p:txBody>
          <a:bodyPr>
            <a:no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SABRes: Atomic Object Reads </a:t>
            </a:r>
            <a:br>
              <a:rPr lang="en-US" dirty="0" smtClean="0">
                <a:latin typeface="Gill Sans Light"/>
                <a:cs typeface="Gill Sans Light"/>
              </a:rPr>
            </a:br>
            <a:r>
              <a:rPr lang="en-US" dirty="0" smtClean="0">
                <a:latin typeface="Gill Sans Light"/>
                <a:cs typeface="Gill Sans Light"/>
              </a:rPr>
              <a:t>for In-Memory Rack-Scale Computing</a:t>
            </a:r>
            <a:endParaRPr lang="en-US" sz="400" dirty="0">
              <a:latin typeface="Gill Sans Light"/>
              <a:cs typeface="Gill Sans Light"/>
            </a:endParaRPr>
          </a:p>
        </p:txBody>
      </p:sp>
      <p:pic>
        <p:nvPicPr>
          <p:cNvPr id="5" name="Picture 2" descr="http://blogs.wm.edu/files/2011/01/Edi_crest_colour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681" y="5065563"/>
            <a:ext cx="1675724" cy="1559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3" descr="EPFL_LOG_RVB-9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8300" y="5463798"/>
            <a:ext cx="1739900" cy="839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328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478" y="166012"/>
            <a:ext cx="8082647" cy="815103"/>
          </a:xfrm>
        </p:spPr>
        <p:txBody>
          <a:bodyPr>
            <a:noAutofit/>
          </a:bodyPr>
          <a:lstStyle/>
          <a:p>
            <a:r>
              <a:rPr lang="en-US" dirty="0" smtClean="0"/>
              <a:t>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68" y="1157287"/>
            <a:ext cx="8841532" cy="5057776"/>
          </a:xfrm>
        </p:spPr>
        <p:txBody>
          <a:bodyPr>
            <a:normAutofit/>
          </a:bodyPr>
          <a:lstStyle/>
          <a:p>
            <a:r>
              <a:rPr lang="en-US" dirty="0"/>
              <a:t>Low </a:t>
            </a:r>
            <a:r>
              <a:rPr lang="en-US" dirty="0" smtClean="0"/>
              <a:t>latency &amp; high throughput</a:t>
            </a:r>
            <a:endParaRPr lang="en-US" dirty="0"/>
          </a:p>
          <a:p>
            <a:pPr marL="457200" indent="-457200">
              <a:buFont typeface="Wingdings" charset="2"/>
              <a:buChar char="§"/>
            </a:pPr>
            <a:r>
              <a:rPr lang="en-US" sz="2400" dirty="0"/>
              <a:t>Low single-transfer latency, high inter-transfer </a:t>
            </a:r>
            <a:r>
              <a:rPr lang="en-US" sz="2400" dirty="0" smtClean="0"/>
              <a:t>concurrency</a:t>
            </a:r>
          </a:p>
          <a:p>
            <a:pPr marL="457200" indent="-457200">
              <a:buFont typeface="Wingdings" charset="2"/>
              <a:buChar char="§"/>
            </a:pPr>
            <a:endParaRPr lang="en-US" dirty="0"/>
          </a:p>
          <a:p>
            <a:r>
              <a:rPr lang="en-US" dirty="0" smtClean="0"/>
              <a:t>Lightweight HW support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400" dirty="0" smtClean="0"/>
              <a:t>Small hardware footprint</a:t>
            </a:r>
            <a:endParaRPr lang="en-US" dirty="0" smtClean="0"/>
          </a:p>
          <a:p>
            <a:pPr marL="350838" indent="-350838">
              <a:buFont typeface="Wingdings" charset="2"/>
              <a:buChar char="§"/>
            </a:pPr>
            <a:endParaRPr lang="en-US" dirty="0" smtClean="0"/>
          </a:p>
          <a:p>
            <a:r>
              <a:rPr lang="en-US" dirty="0" smtClean="0"/>
              <a:t>Detect atomicity violations early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400" dirty="0" smtClean="0"/>
              <a:t>Unlike post-transfer checks of SW solutions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E613-80D9-3349-88CE-4F65F8F2CA6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6673" y="6024635"/>
            <a:ext cx="8629650" cy="523220"/>
          </a:xfrm>
          <a:prstGeom prst="rect">
            <a:avLst/>
          </a:prstGeom>
          <a:solidFill>
            <a:srgbClr val="4F81BD"/>
          </a:solidFill>
        </p:spPr>
        <p:txBody>
          <a:bodyPr vert="horz" lIns="36000" tIns="45720" rIns="3600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127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r>
              <a:rPr lang="en-US" dirty="0" smtClean="0">
                <a:solidFill>
                  <a:schemeClr val="bg2"/>
                </a:solidFill>
                <a:latin typeface="Gill Sans Light"/>
                <a:ea typeface=""/>
                <a:cs typeface="Gill Sans Light"/>
              </a:rPr>
              <a:t>Can meet goals with hardware extensions in NI 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Gill Sans Light"/>
              <a:ea typeface="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60573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Towards Hardware Atomic Reads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71" y="1223999"/>
            <a:ext cx="8809840" cy="518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Leverage NI’s coherent on-chip integration</a:t>
            </a:r>
            <a:endParaRPr lang="en-US" dirty="0"/>
          </a:p>
          <a:p>
            <a:pPr marL="266700" lvl="1" indent="-266700"/>
            <a:r>
              <a:rPr lang="en-US" dirty="0" smtClean="0"/>
              <a:t>Detect </a:t>
            </a:r>
            <a:r>
              <a:rPr lang="en-US" dirty="0"/>
              <a:t>atomicity violations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endParaRPr lang="en-US" sz="400" dirty="0"/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dirty="0" smtClean="0"/>
              <a:t>End-to-end guarantees: objects </a:t>
            </a:r>
            <a:r>
              <a:rPr lang="en-US" dirty="0"/>
              <a:t>are structured </a:t>
            </a:r>
            <a:r>
              <a:rPr lang="en-US" dirty="0" smtClean="0"/>
              <a:t>SW constructs</a:t>
            </a:r>
            <a:endParaRPr lang="en-US" sz="2400" dirty="0"/>
          </a:p>
          <a:p>
            <a:pPr marL="266700" lvl="1" indent="-266700">
              <a:buFont typeface="Wingdings" charset="2"/>
              <a:buChar char="§"/>
            </a:pPr>
            <a:r>
              <a:rPr lang="en-US" dirty="0"/>
              <a:t>Range of consecutive addresses</a:t>
            </a:r>
          </a:p>
          <a:p>
            <a:pPr marL="266700" lvl="1" indent="-266700">
              <a:buFont typeface="Wingdings" charset="2"/>
              <a:buChar char="§"/>
            </a:pPr>
            <a:r>
              <a:rPr lang="en-US" dirty="0" smtClean="0"/>
              <a:t>Object </a:t>
            </a:r>
            <a:r>
              <a:rPr lang="en-US" dirty="0"/>
              <a:t>header w/ </a:t>
            </a:r>
            <a:r>
              <a:rPr lang="en-US" dirty="0" smtClean="0"/>
              <a:t>version</a:t>
            </a:r>
          </a:p>
          <a:p>
            <a:pPr marL="266700" lvl="1" indent="-266700">
              <a:buFont typeface="Wingdings" charset="2"/>
              <a:buChar char="§"/>
            </a:pPr>
            <a:r>
              <a:rPr lang="en-US" dirty="0" smtClean="0"/>
              <a:t>Writers always increment version before &amp; after data update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2D58BA-6B81-40E5-AC79-48265F8DE687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5978781" y="4551885"/>
            <a:ext cx="2886473" cy="440615"/>
            <a:chOff x="5860950" y="5240785"/>
            <a:chExt cx="2886473" cy="440615"/>
          </a:xfrm>
        </p:grpSpPr>
        <p:grpSp>
          <p:nvGrpSpPr>
            <p:cNvPr id="28" name="Group 27"/>
            <p:cNvGrpSpPr/>
            <p:nvPr/>
          </p:nvGrpSpPr>
          <p:grpSpPr>
            <a:xfrm>
              <a:off x="5884009" y="5240785"/>
              <a:ext cx="2828264" cy="440615"/>
              <a:chOff x="3410199" y="5054596"/>
              <a:chExt cx="627583" cy="320453"/>
            </a:xfrm>
          </p:grpSpPr>
          <p:sp>
            <p:nvSpPr>
              <p:cNvPr id="33" name="Rectangle 32"/>
              <p:cNvSpPr/>
              <p:nvPr/>
            </p:nvSpPr>
            <p:spPr>
              <a:xfrm rot="5400000">
                <a:off x="3351427" y="5113374"/>
                <a:ext cx="320447" cy="202903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 rot="5400000">
                <a:off x="3523424" y="5143807"/>
                <a:ext cx="320447" cy="14203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 rot="5400000">
                <a:off x="3664983" y="5143807"/>
                <a:ext cx="320447" cy="14203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 rot="5400000">
                <a:off x="3806542" y="5143804"/>
                <a:ext cx="320447" cy="14203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5860950" y="5272311"/>
              <a:ext cx="9637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ill Sans" charset="0"/>
                  <a:ea typeface="Gill Sans" charset="0"/>
                  <a:cs typeface="Gill Sans" charset="0"/>
                </a:rPr>
                <a:t>Version</a:t>
              </a:r>
              <a:endParaRPr lang="en-US" sz="200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764680" y="5275346"/>
              <a:ext cx="6799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sz="200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422586" y="5272016"/>
              <a:ext cx="6799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sz="200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067429" y="5271629"/>
              <a:ext cx="6799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ill Sans" charset="0"/>
                  <a:ea typeface="Gill Sans" charset="0"/>
                  <a:cs typeface="Gill Sans" charset="0"/>
                </a:rPr>
                <a:t>Data</a:t>
              </a:r>
              <a:endParaRPr lang="en-US" sz="200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7" name="Content Placeholder 2"/>
          <p:cNvSpPr txBox="1">
            <a:spLocks/>
          </p:cNvSpPr>
          <p:nvPr/>
        </p:nvSpPr>
        <p:spPr>
          <a:xfrm>
            <a:off x="286673" y="6024635"/>
            <a:ext cx="8629650" cy="523220"/>
          </a:xfrm>
          <a:prstGeom prst="rect">
            <a:avLst/>
          </a:prstGeom>
          <a:solidFill>
            <a:srgbClr val="4F81BD"/>
          </a:solidFill>
        </p:spPr>
        <p:txBody>
          <a:bodyPr vert="horz" lIns="36000" tIns="45720" rIns="3600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127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r>
              <a:rPr lang="en-US" dirty="0" smtClean="0">
                <a:solidFill>
                  <a:schemeClr val="bg2"/>
                </a:solidFill>
                <a:latin typeface="Gill Sans Light"/>
                <a:ea typeface=""/>
                <a:cs typeface="Gill Sans Light"/>
              </a:rPr>
              <a:t>HW SW co-design for efficient hardware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Gill Sans Light"/>
              <a:ea typeface=""/>
              <a:cs typeface="Gill Sans Light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099851" y="1689415"/>
            <a:ext cx="3816472" cy="1508065"/>
            <a:chOff x="4126559" y="3378599"/>
            <a:chExt cx="3816472" cy="1508065"/>
          </a:xfrm>
        </p:grpSpPr>
        <p:sp>
          <p:nvSpPr>
            <p:cNvPr id="19" name="Rectangle 18"/>
            <p:cNvSpPr/>
            <p:nvPr/>
          </p:nvSpPr>
          <p:spPr>
            <a:xfrm>
              <a:off x="5808842" y="3378599"/>
              <a:ext cx="2134189" cy="15080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919063" y="4325918"/>
              <a:ext cx="1900500" cy="48515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rPr>
                <a:t>Last-level cache</a:t>
              </a:r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024810" y="3448599"/>
              <a:ext cx="1617736" cy="872396"/>
              <a:chOff x="6467716" y="3448599"/>
              <a:chExt cx="1617736" cy="872396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6467716" y="3448599"/>
                <a:ext cx="1617736" cy="584635"/>
                <a:chOff x="2468066" y="3815920"/>
                <a:chExt cx="1617736" cy="545263"/>
              </a:xfrm>
            </p:grpSpPr>
            <p:sp>
              <p:nvSpPr>
                <p:cNvPr id="44" name="Rectangle 43"/>
                <p:cNvSpPr/>
                <p:nvPr/>
              </p:nvSpPr>
              <p:spPr>
                <a:xfrm rot="5400000">
                  <a:off x="2692862" y="3591124"/>
                  <a:ext cx="545263" cy="994855"/>
                </a:xfrm>
                <a:prstGeom prst="rect">
                  <a:avLst/>
                </a:prstGeom>
                <a:solidFill>
                  <a:schemeClr val="bg2"/>
                </a:solidFill>
                <a:ln w="190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2739087" y="3864023"/>
                  <a:ext cx="1346715" cy="4305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latin typeface="Gill Sans" charset="0"/>
                      <a:ea typeface="Gill Sans" charset="0"/>
                      <a:cs typeface="Gill Sans" charset="0"/>
                    </a:rPr>
                    <a:t>NI</a:t>
                  </a:r>
                  <a:endParaRPr lang="en-US" sz="240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cxnSp>
            <p:nvCxnSpPr>
              <p:cNvPr id="43" name="Straight Arrow Connector 42"/>
              <p:cNvCxnSpPr/>
              <p:nvPr/>
            </p:nvCxnSpPr>
            <p:spPr>
              <a:xfrm>
                <a:off x="6988506" y="4046675"/>
                <a:ext cx="0" cy="27432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7114185" y="3448597"/>
              <a:ext cx="777777" cy="874859"/>
              <a:chOff x="4735986" y="3437034"/>
              <a:chExt cx="777777" cy="874859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4735986" y="3437034"/>
                <a:ext cx="777777" cy="588256"/>
                <a:chOff x="4540350" y="3900498"/>
                <a:chExt cx="777777" cy="54864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4608933" y="3900498"/>
                  <a:ext cx="624095" cy="548640"/>
                </a:xfrm>
                <a:prstGeom prst="rect">
                  <a:avLst/>
                </a:prstGeom>
                <a:solidFill>
                  <a:schemeClr val="bg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4540350" y="3961115"/>
                  <a:ext cx="777777" cy="4305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>
                      <a:latin typeface="Gill Sans" charset="0"/>
                      <a:ea typeface="Gill Sans" charset="0"/>
                      <a:cs typeface="Gill Sans" charset="0"/>
                    </a:rPr>
                    <a:t>CPU</a:t>
                  </a:r>
                  <a:endParaRPr lang="en-US" sz="240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cxnSp>
            <p:nvCxnSpPr>
              <p:cNvPr id="39" name="Straight Arrow Connector 38"/>
              <p:cNvCxnSpPr/>
              <p:nvPr/>
            </p:nvCxnSpPr>
            <p:spPr>
              <a:xfrm>
                <a:off x="5068716" y="4037573"/>
                <a:ext cx="0" cy="27432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Arrow Connector 22"/>
            <p:cNvCxnSpPr/>
            <p:nvPr/>
          </p:nvCxnSpPr>
          <p:spPr>
            <a:xfrm flipH="1" flipV="1">
              <a:off x="5346584" y="3786775"/>
              <a:ext cx="640080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4126559" y="3561526"/>
              <a:ext cx="1591600" cy="1276740"/>
              <a:chOff x="7769058" y="3526877"/>
              <a:chExt cx="1591600" cy="1276740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7769058" y="4095731"/>
                <a:ext cx="15916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latin typeface="Gill Sans" charset="0"/>
                    <a:ea typeface="Gill Sans" charset="0"/>
                    <a:cs typeface="Gill Sans" charset="0"/>
                  </a:rPr>
                  <a:t>Inter-node</a:t>
                </a:r>
                <a:br>
                  <a:rPr lang="en-US" sz="2000" dirty="0" smtClean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sz="2000" dirty="0" smtClean="0">
                    <a:latin typeface="Gill Sans" charset="0"/>
                    <a:ea typeface="Gill Sans" charset="0"/>
                    <a:cs typeface="Gill Sans" charset="0"/>
                  </a:rPr>
                  <a:t>network</a:t>
                </a:r>
                <a:endParaRPr lang="en-US" sz="2000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3" cstate="print">
                <a:alphaModFix amt="7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157041" y="3526877"/>
                <a:ext cx="767232" cy="519798"/>
              </a:xfrm>
              <a:prstGeom prst="rect">
                <a:avLst/>
              </a:prstGeom>
              <a:ln>
                <a:noFill/>
              </a:ln>
            </p:spPr>
          </p:pic>
        </p:grpSp>
      </p:grpSp>
      <p:grpSp>
        <p:nvGrpSpPr>
          <p:cNvPr id="46" name="Group 45"/>
          <p:cNvGrpSpPr/>
          <p:nvPr/>
        </p:nvGrpSpPr>
        <p:grpSpPr>
          <a:xfrm>
            <a:off x="6781935" y="3194364"/>
            <a:ext cx="2134385" cy="423014"/>
            <a:chOff x="3811932" y="4288800"/>
            <a:chExt cx="964659" cy="423014"/>
          </a:xfrm>
        </p:grpSpPr>
        <p:sp>
          <p:nvSpPr>
            <p:cNvPr id="47" name="Rectangle 46"/>
            <p:cNvSpPr/>
            <p:nvPr/>
          </p:nvSpPr>
          <p:spPr>
            <a:xfrm flipH="1">
              <a:off x="3811932" y="4288800"/>
              <a:ext cx="964659" cy="41129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 flipH="1">
              <a:off x="3819197" y="4311704"/>
              <a:ext cx="9573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Gill Sans" charset="0"/>
                  <a:ea typeface="Gill Sans" charset="0"/>
                  <a:cs typeface="Gill Sans" charset="0"/>
                </a:rPr>
                <a:t>Memory</a:t>
              </a:r>
              <a:endParaRPr lang="en-US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620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SABRes: </a:t>
            </a:r>
            <a:r>
              <a:rPr lang="en-US" sz="3200" dirty="0"/>
              <a:t>Atomic Remote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Object Reads in Hardware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0010042" y="35462409"/>
            <a:ext cx="5173560" cy="4048673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506905" y="35462408"/>
            <a:ext cx="935435" cy="405012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731342" y="38900345"/>
            <a:ext cx="4628799" cy="41271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Memory hierarchy</a:t>
            </a:r>
            <a:endParaRPr lang="en-US" sz="3600" b="1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7791551" y="37628917"/>
            <a:ext cx="1552970" cy="114925"/>
          </a:xfrm>
          <a:prstGeom prst="straightConnector1">
            <a:avLst/>
          </a:prstGeom>
          <a:ln w="57150" cmpd="sng">
            <a:solidFill>
              <a:srgbClr val="FFC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23283" y="37768978"/>
            <a:ext cx="1976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i="1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data replies</a:t>
            </a:r>
            <a:endParaRPr lang="en-US" sz="3200" i="1" dirty="0" smtClean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2411134" y="35815228"/>
            <a:ext cx="2235276" cy="355761"/>
            <a:chOff x="3233962" y="5054600"/>
            <a:chExt cx="1387931" cy="320449"/>
          </a:xfrm>
        </p:grpSpPr>
        <p:sp>
          <p:nvSpPr>
            <p:cNvPr id="11" name="Rectangle 10"/>
            <p:cNvSpPr/>
            <p:nvPr/>
          </p:nvSpPr>
          <p:spPr>
            <a:xfrm rot="5400000">
              <a:off x="3704459" y="4584105"/>
              <a:ext cx="320447" cy="1261441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3334543" y="5128192"/>
              <a:ext cx="320447" cy="1732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3507808" y="5128192"/>
              <a:ext cx="320447" cy="1732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5400000">
              <a:off x="3681072" y="5128192"/>
              <a:ext cx="320447" cy="1732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927928" y="5054600"/>
              <a:ext cx="693965" cy="320447"/>
              <a:chOff x="3386363" y="5207001"/>
              <a:chExt cx="693965" cy="320447"/>
            </a:xfrm>
          </p:grpSpPr>
          <p:sp>
            <p:nvSpPr>
              <p:cNvPr id="16" name="Rectangle 15"/>
              <p:cNvSpPr/>
              <p:nvPr/>
            </p:nvSpPr>
            <p:spPr>
              <a:xfrm rot="5400000">
                <a:off x="3312772" y="52805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 rot="5400000">
                <a:off x="3486943" y="52805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 rot="5400000">
                <a:off x="3660208" y="52805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 rot="5400000">
                <a:off x="3833472" y="52805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</p:grp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20384282" y="35715988"/>
            <a:ext cx="2028074" cy="43858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i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Object 0</a:t>
            </a:r>
            <a:endParaRPr lang="en-US" sz="3200" i="1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 rot="5400000">
            <a:off x="21405708" y="37267457"/>
            <a:ext cx="984084" cy="118884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s-IS" sz="3200" b="1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…</a:t>
            </a:r>
            <a:endParaRPr lang="en-US" sz="3200" b="1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2" name="Rectangle 21"/>
          <p:cNvSpPr/>
          <p:nvPr/>
        </p:nvSpPr>
        <p:spPr>
          <a:xfrm rot="10800000">
            <a:off x="24833367" y="35462408"/>
            <a:ext cx="940499" cy="404867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 rot="16200000">
            <a:off x="24255514" y="37067681"/>
            <a:ext cx="2274988" cy="7634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smtClean="0">
                <a:latin typeface="Gill Sans MT" charset="0"/>
                <a:ea typeface="Gill Sans MT" charset="0"/>
                <a:cs typeface="Gill Sans MT" charset="0"/>
              </a:rPr>
              <a:t>MMU</a:t>
            </a:r>
            <a:endParaRPr lang="en-US" sz="32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4" name="Freeform 23"/>
          <p:cNvSpPr/>
          <p:nvPr/>
        </p:nvSpPr>
        <p:spPr>
          <a:xfrm rot="1060209">
            <a:off x="24744876" y="35918972"/>
            <a:ext cx="1617097" cy="371868"/>
          </a:xfrm>
          <a:custGeom>
            <a:avLst/>
            <a:gdLst>
              <a:gd name="connsiteX0" fmla="*/ 0 w 1638300"/>
              <a:gd name="connsiteY0" fmla="*/ 381698 h 381698"/>
              <a:gd name="connsiteX1" fmla="*/ 863600 w 1638300"/>
              <a:gd name="connsiteY1" fmla="*/ 698 h 381698"/>
              <a:gd name="connsiteX2" fmla="*/ 1638300 w 1638300"/>
              <a:gd name="connsiteY2" fmla="*/ 280098 h 381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8300" h="381698">
                <a:moveTo>
                  <a:pt x="0" y="381698"/>
                </a:moveTo>
                <a:cubicBezTo>
                  <a:pt x="295275" y="199664"/>
                  <a:pt x="590550" y="17631"/>
                  <a:pt x="863600" y="698"/>
                </a:cubicBezTo>
                <a:cubicBezTo>
                  <a:pt x="1136650" y="-16235"/>
                  <a:pt x="1638300" y="280098"/>
                  <a:pt x="1638300" y="280098"/>
                </a:cubicBezTo>
              </a:path>
            </a:pathLst>
          </a:custGeom>
          <a:noFill/>
          <a:ln w="28575">
            <a:solidFill>
              <a:srgbClr val="000000"/>
            </a:solidFill>
            <a:headEnd type="none" w="med" len="med"/>
            <a:tailEnd type="arrow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20903051">
            <a:off x="25732404" y="35344962"/>
            <a:ext cx="3046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read cache lines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7870619" y="35994032"/>
            <a:ext cx="1551609" cy="184256"/>
          </a:xfrm>
          <a:prstGeom prst="straightConnector1">
            <a:avLst/>
          </a:prstGeom>
          <a:ln w="57150" cmpd="sng">
            <a:solidFill>
              <a:srgbClr val="FFC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827046" y="35350302"/>
            <a:ext cx="1460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requests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09753" y="37020197"/>
            <a:ext cx="2243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Invalidation</a:t>
            </a:r>
            <a:endParaRPr lang="en-US" sz="3200" dirty="0" smtClean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9" name="Freeform 28"/>
          <p:cNvSpPr/>
          <p:nvPr/>
        </p:nvSpPr>
        <p:spPr>
          <a:xfrm rot="21051547">
            <a:off x="23266515" y="36904120"/>
            <a:ext cx="4502467" cy="1133921"/>
          </a:xfrm>
          <a:custGeom>
            <a:avLst/>
            <a:gdLst>
              <a:gd name="connsiteX0" fmla="*/ 1562100 w 1562100"/>
              <a:gd name="connsiteY0" fmla="*/ 596900 h 596900"/>
              <a:gd name="connsiteX1" fmla="*/ 444500 w 1562100"/>
              <a:gd name="connsiteY1" fmla="*/ 330200 h 596900"/>
              <a:gd name="connsiteX2" fmla="*/ 0 w 1562100"/>
              <a:gd name="connsiteY2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2100" h="596900">
                <a:moveTo>
                  <a:pt x="1562100" y="596900"/>
                </a:moveTo>
                <a:cubicBezTo>
                  <a:pt x="1133475" y="513291"/>
                  <a:pt x="704850" y="429683"/>
                  <a:pt x="444500" y="330200"/>
                </a:cubicBezTo>
                <a:cubicBezTo>
                  <a:pt x="184150" y="230717"/>
                  <a:pt x="0" y="0"/>
                  <a:pt x="0" y="0"/>
                </a:cubicBezTo>
              </a:path>
            </a:pathLst>
          </a:custGeom>
          <a:noFill/>
          <a:ln w="28575">
            <a:solidFill>
              <a:srgbClr val="0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 rot="16200000">
            <a:off x="18483449" y="37276286"/>
            <a:ext cx="2852191" cy="48004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Controller logic</a:t>
            </a:r>
            <a:endParaRPr lang="en-US" sz="3200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31" name="Freeform 30"/>
          <p:cNvSpPr/>
          <p:nvPr/>
        </p:nvSpPr>
        <p:spPr>
          <a:xfrm rot="314135" flipV="1">
            <a:off x="24031292" y="37983667"/>
            <a:ext cx="3781614" cy="557706"/>
          </a:xfrm>
          <a:custGeom>
            <a:avLst/>
            <a:gdLst>
              <a:gd name="connsiteX0" fmla="*/ 1562100 w 1562100"/>
              <a:gd name="connsiteY0" fmla="*/ 596900 h 596900"/>
              <a:gd name="connsiteX1" fmla="*/ 444500 w 1562100"/>
              <a:gd name="connsiteY1" fmla="*/ 330200 h 596900"/>
              <a:gd name="connsiteX2" fmla="*/ 0 w 1562100"/>
              <a:gd name="connsiteY2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2100" h="596900">
                <a:moveTo>
                  <a:pt x="1562100" y="596900"/>
                </a:moveTo>
                <a:cubicBezTo>
                  <a:pt x="1133475" y="513291"/>
                  <a:pt x="704850" y="429683"/>
                  <a:pt x="444500" y="330200"/>
                </a:cubicBezTo>
                <a:cubicBezTo>
                  <a:pt x="184150" y="230717"/>
                  <a:pt x="0" y="0"/>
                  <a:pt x="0" y="0"/>
                </a:cubicBezTo>
              </a:path>
            </a:pathLst>
          </a:custGeom>
          <a:noFill/>
          <a:ln w="28575">
            <a:solidFill>
              <a:srgbClr val="0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541395" y="34537011"/>
            <a:ext cx="9885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One-sided ops controller at destination</a:t>
            </a:r>
            <a:endParaRPr lang="en-US" sz="3600" b="1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5561536" y="38492989"/>
            <a:ext cx="4628799" cy="41271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Inter-node </a:t>
            </a:r>
            <a:br>
              <a:rPr lang="en-US" sz="3600" b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</a:br>
            <a:r>
              <a:rPr lang="en-US" sz="3600" b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network</a:t>
            </a:r>
            <a:endParaRPr lang="en-US" sz="3600" b="1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15943113" y="36092445"/>
            <a:ext cx="3305291" cy="1461590"/>
          </a:xfrm>
          <a:prstGeom prst="rightArrow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</a:rPr>
              <a:t>Remote reads</a:t>
            </a:r>
          </a:p>
        </p:txBody>
      </p:sp>
      <p:sp>
        <p:nvSpPr>
          <p:cNvPr id="35" name="Left Arrow 34"/>
          <p:cNvSpPr/>
          <p:nvPr/>
        </p:nvSpPr>
        <p:spPr>
          <a:xfrm rot="16200000">
            <a:off x="27474276" y="36764682"/>
            <a:ext cx="3004810" cy="1328718"/>
          </a:xfrm>
          <a:prstGeom prst="leftArrow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</a:rPr>
              <a:t>Local writes</a:t>
            </a:r>
            <a:endParaRPr lang="en-US" sz="3600" dirty="0">
              <a:solidFill>
                <a:srgbClr val="FFFFFF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2411134" y="36884627"/>
            <a:ext cx="1396684" cy="355761"/>
            <a:chOff x="3233962" y="5054600"/>
            <a:chExt cx="867231" cy="320449"/>
          </a:xfrm>
        </p:grpSpPr>
        <p:sp>
          <p:nvSpPr>
            <p:cNvPr id="37" name="Rectangle 36"/>
            <p:cNvSpPr/>
            <p:nvPr/>
          </p:nvSpPr>
          <p:spPr>
            <a:xfrm rot="5400000">
              <a:off x="3507354" y="4781210"/>
              <a:ext cx="320447" cy="867231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 rot="5400000">
              <a:off x="3334543" y="5128192"/>
              <a:ext cx="320447" cy="1732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 rot="5400000">
              <a:off x="3507808" y="5128192"/>
              <a:ext cx="320447" cy="1732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 rot="5400000">
              <a:off x="3681072" y="5128192"/>
              <a:ext cx="320447" cy="1732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 rot="5400000">
              <a:off x="3854337" y="5128191"/>
              <a:ext cx="320447" cy="1732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2409954" y="38418654"/>
            <a:ext cx="1942163" cy="355762"/>
            <a:chOff x="3233963" y="5054600"/>
            <a:chExt cx="1205931" cy="320450"/>
          </a:xfrm>
        </p:grpSpPr>
        <p:sp>
          <p:nvSpPr>
            <p:cNvPr id="43" name="Rectangle 42"/>
            <p:cNvSpPr/>
            <p:nvPr/>
          </p:nvSpPr>
          <p:spPr>
            <a:xfrm rot="5400000">
              <a:off x="3676705" y="4611861"/>
              <a:ext cx="320447" cy="1205931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 rot="5400000">
              <a:off x="3334543" y="5128192"/>
              <a:ext cx="320447" cy="1732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 rot="5400000">
              <a:off x="3507808" y="5128192"/>
              <a:ext cx="320447" cy="1732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 rot="5400000">
              <a:off x="3681072" y="5128192"/>
              <a:ext cx="320447" cy="1732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927928" y="5054600"/>
              <a:ext cx="511966" cy="320447"/>
              <a:chOff x="3386363" y="5207001"/>
              <a:chExt cx="511966" cy="320447"/>
            </a:xfrm>
          </p:grpSpPr>
          <p:sp>
            <p:nvSpPr>
              <p:cNvPr id="48" name="Rectangle 47"/>
              <p:cNvSpPr/>
              <p:nvPr/>
            </p:nvSpPr>
            <p:spPr>
              <a:xfrm rot="5400000">
                <a:off x="3312772" y="52805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 rot="5400000">
                <a:off x="3478208" y="52805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 rot="5400000">
                <a:off x="3651473" y="52805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</p:grpSp>
      </p:grpSp>
      <p:sp>
        <p:nvSpPr>
          <p:cNvPr id="51" name="Content Placeholder 2"/>
          <p:cNvSpPr txBox="1">
            <a:spLocks/>
          </p:cNvSpPr>
          <p:nvPr/>
        </p:nvSpPr>
        <p:spPr>
          <a:xfrm>
            <a:off x="20414748" y="36768574"/>
            <a:ext cx="2028074" cy="43858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i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Object 1</a:t>
            </a:r>
            <a:endParaRPr lang="en-US" sz="3200" i="1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20399800" y="38327320"/>
            <a:ext cx="2028074" cy="43858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i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Object N</a:t>
            </a:r>
            <a:endParaRPr lang="en-US" sz="3200" i="1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654663" y="38100468"/>
            <a:ext cx="2243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Invalidation</a:t>
            </a:r>
            <a:endParaRPr lang="en-US" sz="3200" dirty="0" smtClean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20337837" y="38943463"/>
            <a:ext cx="4390168" cy="51544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Address tracking</a:t>
            </a:r>
            <a:endParaRPr lang="en-US" sz="3600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15548531" y="34537011"/>
            <a:ext cx="14811610" cy="6123490"/>
            <a:chOff x="15548531" y="34537011"/>
            <a:chExt cx="14811610" cy="6123490"/>
          </a:xfrm>
        </p:grpSpPr>
        <p:sp>
          <p:nvSpPr>
            <p:cNvPr id="108" name="Rectangle 107"/>
            <p:cNvSpPr/>
            <p:nvPr/>
          </p:nvSpPr>
          <p:spPr>
            <a:xfrm>
              <a:off x="20010042" y="35462409"/>
              <a:ext cx="5173560" cy="4048673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36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9506905" y="35462408"/>
              <a:ext cx="935435" cy="405012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10" name="Content Placeholder 2"/>
            <p:cNvSpPr txBox="1">
              <a:spLocks/>
            </p:cNvSpPr>
            <p:nvPr/>
          </p:nvSpPr>
          <p:spPr>
            <a:xfrm>
              <a:off x="25731342" y="38900345"/>
              <a:ext cx="4628799" cy="412715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3600" b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Memory hierarchy</a:t>
              </a:r>
              <a:endParaRPr lang="en-US" sz="3600" b="1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cxnSp>
          <p:nvCxnSpPr>
            <p:cNvPr id="111" name="Straight Arrow Connector 110"/>
            <p:cNvCxnSpPr/>
            <p:nvPr/>
          </p:nvCxnSpPr>
          <p:spPr>
            <a:xfrm flipH="1">
              <a:off x="17791551" y="37628917"/>
              <a:ext cx="1552970" cy="114925"/>
            </a:xfrm>
            <a:prstGeom prst="straightConnector1">
              <a:avLst/>
            </a:prstGeom>
            <a:ln w="57150" cmpd="sng">
              <a:solidFill>
                <a:srgbClr val="FFC000"/>
              </a:solidFill>
              <a:prstDash val="sys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17523283" y="37768978"/>
              <a:ext cx="197631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i="1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data replies</a:t>
              </a:r>
              <a:endParaRPr lang="en-US" sz="3200" i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22411134" y="35815228"/>
              <a:ext cx="2235276" cy="355761"/>
              <a:chOff x="3233962" y="5054600"/>
              <a:chExt cx="1387931" cy="320449"/>
            </a:xfrm>
          </p:grpSpPr>
          <p:sp>
            <p:nvSpPr>
              <p:cNvPr id="150" name="Rectangle 149"/>
              <p:cNvSpPr/>
              <p:nvPr/>
            </p:nvSpPr>
            <p:spPr>
              <a:xfrm rot="5400000">
                <a:off x="3704459" y="4584105"/>
                <a:ext cx="320447" cy="1261441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 rot="5400000">
                <a:off x="3334543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 rot="5400000">
                <a:off x="3507808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 rot="5400000">
                <a:off x="3681072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3927928" y="5054600"/>
                <a:ext cx="693965" cy="320447"/>
                <a:chOff x="3386363" y="5207001"/>
                <a:chExt cx="693965" cy="320447"/>
              </a:xfrm>
            </p:grpSpPr>
            <p:sp>
              <p:nvSpPr>
                <p:cNvPr id="155" name="Rectangle 154"/>
                <p:cNvSpPr/>
                <p:nvPr/>
              </p:nvSpPr>
              <p:spPr>
                <a:xfrm rot="5400000">
                  <a:off x="3312772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56" name="Rectangle 155"/>
                <p:cNvSpPr/>
                <p:nvPr/>
              </p:nvSpPr>
              <p:spPr>
                <a:xfrm rot="5400000">
                  <a:off x="3486943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 rot="5400000">
                  <a:off x="3660208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 rot="5400000">
                  <a:off x="3833472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</p:grpSp>
        </p:grpSp>
        <p:sp>
          <p:nvSpPr>
            <p:cNvPr id="114" name="Content Placeholder 2"/>
            <p:cNvSpPr txBox="1">
              <a:spLocks/>
            </p:cNvSpPr>
            <p:nvPr/>
          </p:nvSpPr>
          <p:spPr>
            <a:xfrm>
              <a:off x="20384282" y="35715988"/>
              <a:ext cx="2028074" cy="438580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3200" i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Object 0</a:t>
              </a:r>
              <a:endParaRPr lang="en-US" sz="3200" i="1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15" name="Content Placeholder 2"/>
            <p:cNvSpPr txBox="1">
              <a:spLocks/>
            </p:cNvSpPr>
            <p:nvPr/>
          </p:nvSpPr>
          <p:spPr>
            <a:xfrm rot="5400000">
              <a:off x="21405708" y="37267457"/>
              <a:ext cx="984084" cy="1188847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is-IS" sz="3200" b="1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…</a:t>
              </a:r>
              <a:endParaRPr lang="en-US" sz="3200" b="1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 rot="10800000">
              <a:off x="24833367" y="35462408"/>
              <a:ext cx="940499" cy="404867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17" name="Content Placeholder 2"/>
            <p:cNvSpPr txBox="1">
              <a:spLocks/>
            </p:cNvSpPr>
            <p:nvPr/>
          </p:nvSpPr>
          <p:spPr>
            <a:xfrm rot="16200000">
              <a:off x="24255514" y="37067681"/>
              <a:ext cx="2274988" cy="763430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3200" dirty="0" smtClean="0">
                  <a:latin typeface="Gill Sans MT" charset="0"/>
                  <a:ea typeface="Gill Sans MT" charset="0"/>
                  <a:cs typeface="Gill Sans MT" charset="0"/>
                </a:rPr>
                <a:t>MMU</a:t>
              </a:r>
              <a:endParaRPr lang="en-US" sz="3200" dirty="0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18" name="Freeform 117"/>
            <p:cNvSpPr/>
            <p:nvPr/>
          </p:nvSpPr>
          <p:spPr>
            <a:xfrm rot="1060209">
              <a:off x="24744876" y="35918972"/>
              <a:ext cx="1617097" cy="371868"/>
            </a:xfrm>
            <a:custGeom>
              <a:avLst/>
              <a:gdLst>
                <a:gd name="connsiteX0" fmla="*/ 0 w 1638300"/>
                <a:gd name="connsiteY0" fmla="*/ 381698 h 381698"/>
                <a:gd name="connsiteX1" fmla="*/ 863600 w 1638300"/>
                <a:gd name="connsiteY1" fmla="*/ 698 h 381698"/>
                <a:gd name="connsiteX2" fmla="*/ 1638300 w 1638300"/>
                <a:gd name="connsiteY2" fmla="*/ 280098 h 38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300" h="381698">
                  <a:moveTo>
                    <a:pt x="0" y="381698"/>
                  </a:moveTo>
                  <a:cubicBezTo>
                    <a:pt x="295275" y="199664"/>
                    <a:pt x="590550" y="17631"/>
                    <a:pt x="863600" y="698"/>
                  </a:cubicBezTo>
                  <a:cubicBezTo>
                    <a:pt x="1136650" y="-16235"/>
                    <a:pt x="1638300" y="280098"/>
                    <a:pt x="1638300" y="280098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headEnd type="none" w="med" len="med"/>
              <a:tailEnd type="arrow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 rot="20903051">
              <a:off x="25732404" y="35344962"/>
              <a:ext cx="30463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i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read cache lines</a:t>
              </a:r>
            </a:p>
          </p:txBody>
        </p:sp>
        <p:cxnSp>
          <p:nvCxnSpPr>
            <p:cNvPr id="120" name="Straight Arrow Connector 119"/>
            <p:cNvCxnSpPr/>
            <p:nvPr/>
          </p:nvCxnSpPr>
          <p:spPr>
            <a:xfrm>
              <a:off x="17870619" y="35994032"/>
              <a:ext cx="1551609" cy="184256"/>
            </a:xfrm>
            <a:prstGeom prst="straightConnector1">
              <a:avLst/>
            </a:prstGeom>
            <a:ln w="57150" cmpd="sng">
              <a:solidFill>
                <a:srgbClr val="FFC000"/>
              </a:solidFill>
              <a:prstDash val="sys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17827046" y="35350302"/>
              <a:ext cx="14601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i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requests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5709753" y="37020197"/>
              <a:ext cx="22435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i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Invalidation</a:t>
              </a:r>
              <a:endParaRPr lang="en-US" sz="3200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23" name="Freeform 122"/>
            <p:cNvSpPr/>
            <p:nvPr/>
          </p:nvSpPr>
          <p:spPr>
            <a:xfrm rot="21051547">
              <a:off x="23266515" y="36904120"/>
              <a:ext cx="4502467" cy="1133921"/>
            </a:xfrm>
            <a:custGeom>
              <a:avLst/>
              <a:gdLst>
                <a:gd name="connsiteX0" fmla="*/ 1562100 w 1562100"/>
                <a:gd name="connsiteY0" fmla="*/ 596900 h 596900"/>
                <a:gd name="connsiteX1" fmla="*/ 444500 w 1562100"/>
                <a:gd name="connsiteY1" fmla="*/ 330200 h 596900"/>
                <a:gd name="connsiteX2" fmla="*/ 0 w 1562100"/>
                <a:gd name="connsiteY2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62100" h="596900">
                  <a:moveTo>
                    <a:pt x="1562100" y="596900"/>
                  </a:moveTo>
                  <a:cubicBezTo>
                    <a:pt x="1133475" y="513291"/>
                    <a:pt x="704850" y="429683"/>
                    <a:pt x="444500" y="330200"/>
                  </a:cubicBezTo>
                  <a:cubicBezTo>
                    <a:pt x="184150" y="230717"/>
                    <a:pt x="0" y="0"/>
                    <a:pt x="0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24" name="Content Placeholder 2"/>
            <p:cNvSpPr txBox="1">
              <a:spLocks/>
            </p:cNvSpPr>
            <p:nvPr/>
          </p:nvSpPr>
          <p:spPr>
            <a:xfrm rot="16200000">
              <a:off x="18483449" y="37276286"/>
              <a:ext cx="2852191" cy="480040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3200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Controller logic</a:t>
              </a:r>
              <a:endParaRPr lang="en-US" sz="3200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25" name="Freeform 124"/>
            <p:cNvSpPr/>
            <p:nvPr/>
          </p:nvSpPr>
          <p:spPr>
            <a:xfrm rot="314135" flipV="1">
              <a:off x="24031292" y="37983667"/>
              <a:ext cx="3781614" cy="557706"/>
            </a:xfrm>
            <a:custGeom>
              <a:avLst/>
              <a:gdLst>
                <a:gd name="connsiteX0" fmla="*/ 1562100 w 1562100"/>
                <a:gd name="connsiteY0" fmla="*/ 596900 h 596900"/>
                <a:gd name="connsiteX1" fmla="*/ 444500 w 1562100"/>
                <a:gd name="connsiteY1" fmla="*/ 330200 h 596900"/>
                <a:gd name="connsiteX2" fmla="*/ 0 w 1562100"/>
                <a:gd name="connsiteY2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62100" h="596900">
                  <a:moveTo>
                    <a:pt x="1562100" y="596900"/>
                  </a:moveTo>
                  <a:cubicBezTo>
                    <a:pt x="1133475" y="513291"/>
                    <a:pt x="704850" y="429683"/>
                    <a:pt x="444500" y="330200"/>
                  </a:cubicBezTo>
                  <a:cubicBezTo>
                    <a:pt x="184150" y="230717"/>
                    <a:pt x="0" y="0"/>
                    <a:pt x="0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7541395" y="34537011"/>
              <a:ext cx="98850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One-sided ops controller at destination</a:t>
              </a:r>
              <a:endParaRPr lang="en-US" sz="3600" b="1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27" name="Content Placeholder 2"/>
            <p:cNvSpPr txBox="1">
              <a:spLocks/>
            </p:cNvSpPr>
            <p:nvPr/>
          </p:nvSpPr>
          <p:spPr>
            <a:xfrm>
              <a:off x="15561536" y="38492989"/>
              <a:ext cx="4628799" cy="412715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3600" b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Inter-node </a:t>
              </a:r>
              <a:br>
                <a:rPr lang="en-US" sz="3600" b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</a:br>
              <a:r>
                <a:rPr lang="en-US" sz="3600" b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network</a:t>
              </a:r>
              <a:endParaRPr lang="en-US" sz="3600" b="1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28" name="Right Arrow 127"/>
            <p:cNvSpPr/>
            <p:nvPr/>
          </p:nvSpPr>
          <p:spPr>
            <a:xfrm>
              <a:off x="15943113" y="36092445"/>
              <a:ext cx="3305291" cy="1461590"/>
            </a:xfrm>
            <a:prstGeom prst="rightArrow">
              <a:avLst/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rgbClr val="FFFFFF"/>
                  </a:solidFill>
                  <a:latin typeface="Gill Sans MT" charset="0"/>
                  <a:ea typeface="Gill Sans MT" charset="0"/>
                  <a:cs typeface="Gill Sans MT" charset="0"/>
                </a:rPr>
                <a:t>Remote reads</a:t>
              </a:r>
            </a:p>
          </p:txBody>
        </p:sp>
        <p:sp>
          <p:nvSpPr>
            <p:cNvPr id="129" name="Left Arrow 128"/>
            <p:cNvSpPr/>
            <p:nvPr/>
          </p:nvSpPr>
          <p:spPr>
            <a:xfrm rot="16200000">
              <a:off x="27474276" y="36764682"/>
              <a:ext cx="3004810" cy="1328718"/>
            </a:xfrm>
            <a:prstGeom prst="leftArrow">
              <a:avLst/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rgbClr val="FFFFFF"/>
                  </a:solidFill>
                  <a:latin typeface="Gill Sans MT" charset="0"/>
                  <a:ea typeface="Gill Sans MT" charset="0"/>
                  <a:cs typeface="Gill Sans MT" charset="0"/>
                </a:rPr>
                <a:t>Local writes</a:t>
              </a:r>
              <a:endParaRPr lang="en-US" sz="3600" dirty="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5548531" y="39952615"/>
              <a:ext cx="146336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solidFill>
                    <a:srgbClr val="0070C0"/>
                  </a:solidFill>
                  <a:latin typeface="Gill Sans MT" panose="020B0502020104020203" pitchFamily="34" charset="0"/>
                </a:rPr>
                <a:t>Our goal: Simple hardware for zero-overhead atomic object reads</a:t>
              </a:r>
              <a:endParaRPr lang="en-US" sz="4000" dirty="0">
                <a:solidFill>
                  <a:srgbClr val="0070C0"/>
                </a:solidFill>
                <a:latin typeface="Gill Sans MT" panose="020B0502020104020203" pitchFamily="34" charset="0"/>
              </a:endParaRPr>
            </a:p>
          </p:txBody>
        </p:sp>
        <p:grpSp>
          <p:nvGrpSpPr>
            <p:cNvPr id="131" name="Group 130"/>
            <p:cNvGrpSpPr/>
            <p:nvPr/>
          </p:nvGrpSpPr>
          <p:grpSpPr>
            <a:xfrm>
              <a:off x="22411134" y="36884627"/>
              <a:ext cx="1396684" cy="355761"/>
              <a:chOff x="3233962" y="5054600"/>
              <a:chExt cx="867231" cy="320449"/>
            </a:xfrm>
          </p:grpSpPr>
          <p:sp>
            <p:nvSpPr>
              <p:cNvPr id="145" name="Rectangle 144"/>
              <p:cNvSpPr/>
              <p:nvPr/>
            </p:nvSpPr>
            <p:spPr>
              <a:xfrm rot="5400000">
                <a:off x="3507354" y="4781210"/>
                <a:ext cx="320447" cy="867231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 rot="5400000">
                <a:off x="3334543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>
              <a:xfrm rot="5400000">
                <a:off x="3507808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 rot="5400000">
                <a:off x="3681072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 rot="5400000">
                <a:off x="3854337" y="5128191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22409954" y="38418654"/>
              <a:ext cx="1942163" cy="355762"/>
              <a:chOff x="3233963" y="5054600"/>
              <a:chExt cx="1205931" cy="320450"/>
            </a:xfrm>
          </p:grpSpPr>
          <p:sp>
            <p:nvSpPr>
              <p:cNvPr id="137" name="Rectangle 136"/>
              <p:cNvSpPr/>
              <p:nvPr/>
            </p:nvSpPr>
            <p:spPr>
              <a:xfrm rot="5400000">
                <a:off x="3676705" y="4611861"/>
                <a:ext cx="320447" cy="1205931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 rot="5400000">
                <a:off x="3334543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 rot="5400000">
                <a:off x="3507808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 rot="5400000">
                <a:off x="3681072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41" name="Group 140"/>
              <p:cNvGrpSpPr/>
              <p:nvPr/>
            </p:nvGrpSpPr>
            <p:grpSpPr>
              <a:xfrm>
                <a:off x="3927928" y="5054600"/>
                <a:ext cx="511966" cy="320447"/>
                <a:chOff x="3386363" y="5207001"/>
                <a:chExt cx="511966" cy="320447"/>
              </a:xfrm>
            </p:grpSpPr>
            <p:sp>
              <p:nvSpPr>
                <p:cNvPr id="142" name="Rectangle 141"/>
                <p:cNvSpPr/>
                <p:nvPr/>
              </p:nvSpPr>
              <p:spPr>
                <a:xfrm rot="5400000">
                  <a:off x="3312772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 rot="5400000">
                  <a:off x="3478208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 rot="5400000">
                  <a:off x="3651473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</p:grpSp>
        </p:grpSp>
        <p:sp>
          <p:nvSpPr>
            <p:cNvPr id="133" name="Content Placeholder 2"/>
            <p:cNvSpPr txBox="1">
              <a:spLocks/>
            </p:cNvSpPr>
            <p:nvPr/>
          </p:nvSpPr>
          <p:spPr>
            <a:xfrm>
              <a:off x="20414748" y="36768574"/>
              <a:ext cx="2028074" cy="438580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3200" i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Object 1</a:t>
              </a:r>
              <a:endParaRPr lang="en-US" sz="3200" i="1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34" name="Content Placeholder 2"/>
            <p:cNvSpPr txBox="1">
              <a:spLocks/>
            </p:cNvSpPr>
            <p:nvPr/>
          </p:nvSpPr>
          <p:spPr>
            <a:xfrm>
              <a:off x="20399800" y="38327320"/>
              <a:ext cx="2028074" cy="438580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3200" i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Object N</a:t>
              </a:r>
              <a:endParaRPr lang="en-US" sz="3200" i="1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5654663" y="38100468"/>
              <a:ext cx="22435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i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Invalidation</a:t>
              </a:r>
              <a:endParaRPr lang="en-US" sz="3200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36" name="Content Placeholder 2"/>
            <p:cNvSpPr txBox="1">
              <a:spLocks/>
            </p:cNvSpPr>
            <p:nvPr/>
          </p:nvSpPr>
          <p:spPr>
            <a:xfrm>
              <a:off x="20337837" y="38943463"/>
              <a:ext cx="4390168" cy="515441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360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Address tracking</a:t>
              </a:r>
              <a:endParaRPr lang="en-US" sz="3600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</p:grpSp>
      <p:sp>
        <p:nvSpPr>
          <p:cNvPr id="180" name="Right Arrow 179"/>
          <p:cNvSpPr/>
          <p:nvPr/>
        </p:nvSpPr>
        <p:spPr>
          <a:xfrm>
            <a:off x="163528" y="2849879"/>
            <a:ext cx="2134677" cy="987671"/>
          </a:xfrm>
          <a:prstGeom prst="rightArrow">
            <a:avLst/>
          </a:prstGeom>
          <a:solidFill>
            <a:srgbClr val="1DA2F2"/>
          </a:solidFill>
          <a:ln>
            <a:solidFill>
              <a:srgbClr val="1DA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</a:rPr>
              <a:t>Remote </a:t>
            </a:r>
            <a:r>
              <a:rPr lang="en-US" sz="2000" dirty="0" smtClean="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</a:rPr>
              <a:t>read</a:t>
            </a:r>
            <a:endParaRPr lang="en-US" sz="2000" dirty="0">
              <a:solidFill>
                <a:srgbClr val="FFFFFF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1822699" y="2825457"/>
            <a:ext cx="4090969" cy="2736874"/>
            <a:chOff x="1822699" y="2825457"/>
            <a:chExt cx="4090969" cy="2736874"/>
          </a:xfrm>
        </p:grpSpPr>
        <p:sp>
          <p:nvSpPr>
            <p:cNvPr id="160" name="Rectangle 159"/>
            <p:cNvSpPr/>
            <p:nvPr/>
          </p:nvSpPr>
          <p:spPr>
            <a:xfrm>
              <a:off x="3228595" y="2825457"/>
              <a:ext cx="2685073" cy="2735894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00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2373065" y="2825457"/>
              <a:ext cx="855530" cy="273687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76" name="Content Placeholder 2"/>
            <p:cNvSpPr txBox="1">
              <a:spLocks/>
            </p:cNvSpPr>
            <p:nvPr/>
          </p:nvSpPr>
          <p:spPr>
            <a:xfrm>
              <a:off x="1822699" y="2849792"/>
              <a:ext cx="1927370" cy="2711559"/>
            </a:xfrm>
            <a:prstGeom prst="rect">
              <a:avLst/>
            </a:prstGeom>
          </p:spPr>
          <p:txBody>
            <a:bodyPr vert="horz" lIns="68580" tIns="34290" rIns="68580" bIns="34290" rtlCol="0" anchor="ctr">
              <a:noAutofit/>
            </a:bodyPr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2400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NI</a:t>
              </a:r>
            </a:p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2400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logic</a:t>
              </a:r>
              <a:endParaRPr lang="en-US" sz="2400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7355957" y="4519028"/>
            <a:ext cx="745478" cy="240406"/>
            <a:chOff x="3233962" y="5054600"/>
            <a:chExt cx="867231" cy="320449"/>
          </a:xfrm>
        </p:grpSpPr>
        <p:sp>
          <p:nvSpPr>
            <p:cNvPr id="197" name="Rectangle 196"/>
            <p:cNvSpPr/>
            <p:nvPr/>
          </p:nvSpPr>
          <p:spPr>
            <a:xfrm rot="5400000">
              <a:off x="3160459" y="5128106"/>
              <a:ext cx="320446" cy="17343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 rot="5400000">
              <a:off x="3334543" y="5128192"/>
              <a:ext cx="320447" cy="17326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 rot="5400000">
              <a:off x="3507808" y="5128192"/>
              <a:ext cx="320447" cy="17326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 rot="5400000">
              <a:off x="3681072" y="5128192"/>
              <a:ext cx="320447" cy="17326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 rot="5400000">
              <a:off x="3854337" y="5128191"/>
              <a:ext cx="320447" cy="17326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</p:grpSp>
      <p:sp>
        <p:nvSpPr>
          <p:cNvPr id="159" name="Content Placeholder 2"/>
          <p:cNvSpPr>
            <a:spLocks noGrp="1"/>
          </p:cNvSpPr>
          <p:nvPr>
            <p:ph idx="1"/>
          </p:nvPr>
        </p:nvSpPr>
        <p:spPr>
          <a:xfrm>
            <a:off x="286673" y="1323053"/>
            <a:ext cx="8808398" cy="905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Leverage:  - “</a:t>
            </a:r>
            <a:r>
              <a:rPr lang="en-US" sz="2400" dirty="0" err="1" smtClean="0"/>
              <a:t>version+data</a:t>
            </a:r>
            <a:r>
              <a:rPr lang="en-US" sz="2400" dirty="0"/>
              <a:t>” </a:t>
            </a:r>
            <a:r>
              <a:rPr lang="en-US" sz="2400" dirty="0" smtClean="0"/>
              <a:t>object layout</a:t>
            </a:r>
            <a:endParaRPr lang="en-US" dirty="0"/>
          </a:p>
        </p:txBody>
      </p:sp>
      <p:sp>
        <p:nvSpPr>
          <p:cNvPr id="170" name="Freeform 169"/>
          <p:cNvSpPr/>
          <p:nvPr/>
        </p:nvSpPr>
        <p:spPr>
          <a:xfrm rot="2141244">
            <a:off x="5227168" y="3423657"/>
            <a:ext cx="2507407" cy="537598"/>
          </a:xfrm>
          <a:custGeom>
            <a:avLst/>
            <a:gdLst>
              <a:gd name="connsiteX0" fmla="*/ 0 w 1638300"/>
              <a:gd name="connsiteY0" fmla="*/ 381698 h 381698"/>
              <a:gd name="connsiteX1" fmla="*/ 863600 w 1638300"/>
              <a:gd name="connsiteY1" fmla="*/ 698 h 381698"/>
              <a:gd name="connsiteX2" fmla="*/ 1638300 w 1638300"/>
              <a:gd name="connsiteY2" fmla="*/ 280098 h 381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8300" h="381698">
                <a:moveTo>
                  <a:pt x="0" y="381698"/>
                </a:moveTo>
                <a:cubicBezTo>
                  <a:pt x="295275" y="199664"/>
                  <a:pt x="590550" y="17631"/>
                  <a:pt x="863600" y="698"/>
                </a:cubicBezTo>
                <a:cubicBezTo>
                  <a:pt x="1136650" y="-16235"/>
                  <a:pt x="1638300" y="280098"/>
                  <a:pt x="1638300" y="280098"/>
                </a:cubicBezTo>
              </a:path>
            </a:pathLst>
          </a:custGeom>
          <a:noFill/>
          <a:ln w="28575">
            <a:solidFill>
              <a:srgbClr val="FFC000"/>
            </a:solidFill>
            <a:headEnd type="arrow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>
              <a:ln>
                <a:solidFill>
                  <a:sysClr val="windowText" lastClr="000000"/>
                </a:solidFill>
              </a:ln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2D58BA-6B81-40E5-AC79-48265F8DE687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7672172" y="2286816"/>
            <a:ext cx="777777" cy="588256"/>
            <a:chOff x="8466351" y="1802277"/>
            <a:chExt cx="777777" cy="588256"/>
          </a:xfrm>
        </p:grpSpPr>
        <p:sp>
          <p:nvSpPr>
            <p:cNvPr id="173" name="Rectangle 172"/>
            <p:cNvSpPr/>
            <p:nvPr/>
          </p:nvSpPr>
          <p:spPr>
            <a:xfrm>
              <a:off x="8534932" y="1802277"/>
              <a:ext cx="624095" cy="58825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8466351" y="1867271"/>
              <a:ext cx="7777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ill Sans" charset="0"/>
                  <a:ea typeface="Gill Sans" charset="0"/>
                  <a:cs typeface="Gill Sans" charset="0"/>
                </a:rPr>
                <a:t>CPU</a:t>
              </a:r>
              <a:endParaRPr lang="en-US" sz="240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610491" y="2290163"/>
            <a:ext cx="994856" cy="584635"/>
            <a:chOff x="7016890" y="2290163"/>
            <a:chExt cx="994856" cy="584635"/>
          </a:xfrm>
        </p:grpSpPr>
        <p:sp>
          <p:nvSpPr>
            <p:cNvPr id="214" name="Rectangle 213"/>
            <p:cNvSpPr/>
            <p:nvPr/>
          </p:nvSpPr>
          <p:spPr>
            <a:xfrm rot="5400000">
              <a:off x="7222000" y="2085053"/>
              <a:ext cx="584635" cy="994855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7282268" y="2341786"/>
              <a:ext cx="7294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Gill Sans" charset="0"/>
                  <a:ea typeface="Gill Sans" charset="0"/>
                  <a:cs typeface="Gill Sans" charset="0"/>
                </a:rPr>
                <a:t>NI</a:t>
              </a:r>
              <a:endParaRPr lang="en-US" sz="240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 rot="15827206">
            <a:off x="4692802" y="3491019"/>
            <a:ext cx="3265492" cy="860690"/>
            <a:chOff x="-914679" y="5356858"/>
            <a:chExt cx="3265492" cy="860690"/>
          </a:xfrm>
        </p:grpSpPr>
        <p:cxnSp>
          <p:nvCxnSpPr>
            <p:cNvPr id="217" name="Straight Connector 216"/>
            <p:cNvCxnSpPr/>
            <p:nvPr/>
          </p:nvCxnSpPr>
          <p:spPr>
            <a:xfrm rot="5772794" flipH="1">
              <a:off x="1728964" y="5595698"/>
              <a:ext cx="680722" cy="562977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5772794" flipH="1">
              <a:off x="80858" y="4361321"/>
              <a:ext cx="695477" cy="2686552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-80196" y="5053032"/>
            <a:ext cx="2717677" cy="705711"/>
            <a:chOff x="-80196" y="4854252"/>
            <a:chExt cx="2717677" cy="705711"/>
          </a:xfrm>
        </p:grpSpPr>
        <p:pic>
          <p:nvPicPr>
            <p:cNvPr id="178" name="Picture 177"/>
            <p:cNvPicPr>
              <a:picLocks noChangeAspect="1"/>
            </p:cNvPicPr>
            <p:nvPr/>
          </p:nvPicPr>
          <p:blipFill>
            <a:blip r:embed="rId3" cstate="print">
              <a:alphaModFix amt="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2802" y="4854252"/>
              <a:ext cx="767232" cy="519798"/>
            </a:xfrm>
            <a:prstGeom prst="rect">
              <a:avLst/>
            </a:prstGeom>
            <a:ln>
              <a:noFill/>
            </a:ln>
          </p:spPr>
        </p:pic>
        <p:sp>
          <p:nvSpPr>
            <p:cNvPr id="219" name="Content Placeholder 2"/>
            <p:cNvSpPr txBox="1">
              <a:spLocks/>
            </p:cNvSpPr>
            <p:nvPr/>
          </p:nvSpPr>
          <p:spPr>
            <a:xfrm>
              <a:off x="-80196" y="5253182"/>
              <a:ext cx="2717677" cy="306781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2400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Network</a:t>
              </a:r>
              <a:endParaRPr lang="en-US" sz="2400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</p:grpSp>
      <p:sp>
        <p:nvSpPr>
          <p:cNvPr id="164" name="Content Placeholder 2"/>
          <p:cNvSpPr txBox="1">
            <a:spLocks/>
          </p:cNvSpPr>
          <p:nvPr/>
        </p:nvSpPr>
        <p:spPr>
          <a:xfrm>
            <a:off x="286673" y="6024635"/>
            <a:ext cx="8629650" cy="523220"/>
          </a:xfrm>
          <a:prstGeom prst="rect">
            <a:avLst/>
          </a:prstGeom>
          <a:solidFill>
            <a:srgbClr val="4F81BD"/>
          </a:solidFill>
        </p:spPr>
        <p:txBody>
          <a:bodyPr vert="horz" lIns="36000" tIns="45720" rIns="3600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127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ill Sans Light"/>
                <a:ea typeface=""/>
                <a:cs typeface="Gill Sans Light"/>
              </a:rPr>
              <a:t>Serialized version/data reads increase latency</a:t>
            </a:r>
          </a:p>
        </p:txBody>
      </p:sp>
      <p:grpSp>
        <p:nvGrpSpPr>
          <p:cNvPr id="179" name="Group 178"/>
          <p:cNvGrpSpPr/>
          <p:nvPr/>
        </p:nvGrpSpPr>
        <p:grpSpPr>
          <a:xfrm>
            <a:off x="6781095" y="5324969"/>
            <a:ext cx="1782153" cy="605512"/>
            <a:chOff x="3800692" y="4234381"/>
            <a:chExt cx="897014" cy="437452"/>
          </a:xfrm>
        </p:grpSpPr>
        <p:sp>
          <p:nvSpPr>
            <p:cNvPr id="187" name="Rectangle 186"/>
            <p:cNvSpPr/>
            <p:nvPr/>
          </p:nvSpPr>
          <p:spPr>
            <a:xfrm flipH="1">
              <a:off x="3811931" y="4234381"/>
              <a:ext cx="885775" cy="4374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TextBox 212"/>
            <p:cNvSpPr txBox="1"/>
            <p:nvPr/>
          </p:nvSpPr>
          <p:spPr>
            <a:xfrm flipH="1">
              <a:off x="3800692" y="4274292"/>
              <a:ext cx="896320" cy="333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Gill Sans" charset="0"/>
                  <a:ea typeface="Gill Sans" charset="0"/>
                  <a:cs typeface="Gill Sans" charset="0"/>
                </a:rPr>
                <a:t>Memory</a:t>
              </a:r>
              <a:endParaRPr lang="en-US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7288855" y="4869276"/>
            <a:ext cx="813209" cy="453469"/>
            <a:chOff x="3800692" y="4224139"/>
            <a:chExt cx="897014" cy="447694"/>
          </a:xfrm>
        </p:grpSpPr>
        <p:sp>
          <p:nvSpPr>
            <p:cNvPr id="169" name="Rectangle 168"/>
            <p:cNvSpPr/>
            <p:nvPr/>
          </p:nvSpPr>
          <p:spPr>
            <a:xfrm flipH="1">
              <a:off x="3811931" y="4234381"/>
              <a:ext cx="885775" cy="4374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210"/>
            <p:cNvSpPr txBox="1"/>
            <p:nvPr/>
          </p:nvSpPr>
          <p:spPr>
            <a:xfrm flipH="1">
              <a:off x="3800692" y="4224139"/>
              <a:ext cx="896320" cy="333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Gill Sans" charset="0"/>
                  <a:ea typeface="Gill Sans" charset="0"/>
                  <a:cs typeface="Gill Sans" charset="0"/>
                </a:rPr>
                <a:t>LLC</a:t>
              </a:r>
              <a:endParaRPr lang="en-US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409494" y="2909230"/>
            <a:ext cx="2251899" cy="461665"/>
            <a:chOff x="3409494" y="2909230"/>
            <a:chExt cx="2251899" cy="461665"/>
          </a:xfrm>
        </p:grpSpPr>
        <p:sp>
          <p:nvSpPr>
            <p:cNvPr id="171" name="TextBox 170"/>
            <p:cNvSpPr txBox="1"/>
            <p:nvPr/>
          </p:nvSpPr>
          <p:spPr>
            <a:xfrm>
              <a:off x="3706923" y="2909230"/>
              <a:ext cx="1954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solidFill>
                    <a:schemeClr val="bg1">
                      <a:lumMod val="10000"/>
                    </a:schemeClr>
                  </a:solidFill>
                  <a:latin typeface="Gill Sans MT" charset="0"/>
                  <a:ea typeface="Gill Sans MT" charset="0"/>
                  <a:cs typeface="Gill Sans MT" charset="0"/>
                </a:rPr>
                <a:t>read version</a:t>
              </a:r>
            </a:p>
          </p:txBody>
        </p:sp>
        <p:sp>
          <p:nvSpPr>
            <p:cNvPr id="212" name="Oval 211"/>
            <p:cNvSpPr/>
            <p:nvPr/>
          </p:nvSpPr>
          <p:spPr>
            <a:xfrm>
              <a:off x="3409494" y="3027952"/>
              <a:ext cx="288000" cy="288000"/>
            </a:xfrm>
            <a:prstGeom prst="ellipse">
              <a:avLst/>
            </a:prstGeom>
            <a:noFill/>
            <a:ln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>
                      <a:lumMod val="10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1</a:t>
              </a:r>
              <a:endParaRPr lang="en-US" sz="2000" dirty="0">
                <a:solidFill>
                  <a:schemeClr val="bg1">
                    <a:lumMod val="10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409576" y="3693322"/>
            <a:ext cx="2242388" cy="461665"/>
            <a:chOff x="3409576" y="3693322"/>
            <a:chExt cx="2242388" cy="461665"/>
          </a:xfrm>
        </p:grpSpPr>
        <p:sp>
          <p:nvSpPr>
            <p:cNvPr id="221" name="Oval 220"/>
            <p:cNvSpPr/>
            <p:nvPr/>
          </p:nvSpPr>
          <p:spPr>
            <a:xfrm>
              <a:off x="3409576" y="3795782"/>
              <a:ext cx="288000" cy="288000"/>
            </a:xfrm>
            <a:prstGeom prst="ellipse">
              <a:avLst/>
            </a:prstGeom>
            <a:noFill/>
            <a:ln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>
                      <a:lumMod val="10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2</a:t>
              </a: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3697494" y="3693322"/>
              <a:ext cx="1954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solidFill>
                    <a:schemeClr val="bg1">
                      <a:lumMod val="10000"/>
                    </a:schemeClr>
                  </a:solidFill>
                  <a:latin typeface="Gill Sans MT" charset="0"/>
                  <a:ea typeface="Gill Sans MT" charset="0"/>
                  <a:cs typeface="Gill Sans MT" charset="0"/>
                </a:rPr>
                <a:t>read data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409576" y="4263769"/>
            <a:ext cx="2526420" cy="830997"/>
            <a:chOff x="3409576" y="4263769"/>
            <a:chExt cx="2526420" cy="830997"/>
          </a:xfrm>
        </p:grpSpPr>
        <p:sp>
          <p:nvSpPr>
            <p:cNvPr id="223" name="Oval 222"/>
            <p:cNvSpPr/>
            <p:nvPr/>
          </p:nvSpPr>
          <p:spPr>
            <a:xfrm>
              <a:off x="3409576" y="4501139"/>
              <a:ext cx="288000" cy="288000"/>
            </a:xfrm>
            <a:prstGeom prst="ellipse">
              <a:avLst/>
            </a:prstGeom>
            <a:noFill/>
            <a:ln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>
                      <a:lumMod val="10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3</a:t>
              </a:r>
              <a:endParaRPr lang="en-US" sz="2000" dirty="0">
                <a:solidFill>
                  <a:schemeClr val="bg1">
                    <a:lumMod val="10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3697493" y="4263769"/>
              <a:ext cx="223850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dirty="0" smtClean="0">
                  <a:solidFill>
                    <a:schemeClr val="bg1">
                      <a:lumMod val="10000"/>
                    </a:schemeClr>
                  </a:solidFill>
                  <a:latin typeface="Gill Sans MT" charset="0"/>
                  <a:ea typeface="Gill Sans MT" charset="0"/>
                  <a:cs typeface="Gill Sans MT" charset="0"/>
                </a:rPr>
                <a:t>Re-read version</a:t>
              </a:r>
            </a:p>
            <a:p>
              <a:r>
                <a:rPr lang="en-US" sz="2400" dirty="0" smtClean="0">
                  <a:solidFill>
                    <a:schemeClr val="bg1">
                      <a:lumMod val="10000"/>
                    </a:schemeClr>
                  </a:solidFill>
                  <a:latin typeface="Gill Sans MT" charset="0"/>
                  <a:ea typeface="Gill Sans MT" charset="0"/>
                  <a:cs typeface="Gill Sans MT" charset="0"/>
                </a:rPr>
                <a:t>&amp; compare</a:t>
              </a:r>
            </a:p>
          </p:txBody>
        </p:sp>
      </p:grpSp>
      <p:sp>
        <p:nvSpPr>
          <p:cNvPr id="225" name="Freeform 224"/>
          <p:cNvSpPr/>
          <p:nvPr/>
        </p:nvSpPr>
        <p:spPr>
          <a:xfrm rot="21133486" flipV="1">
            <a:off x="5605372" y="4683118"/>
            <a:ext cx="1738614" cy="275386"/>
          </a:xfrm>
          <a:custGeom>
            <a:avLst/>
            <a:gdLst>
              <a:gd name="connsiteX0" fmla="*/ 0 w 1638300"/>
              <a:gd name="connsiteY0" fmla="*/ 381698 h 381698"/>
              <a:gd name="connsiteX1" fmla="*/ 863600 w 1638300"/>
              <a:gd name="connsiteY1" fmla="*/ 698 h 381698"/>
              <a:gd name="connsiteX2" fmla="*/ 1638300 w 1638300"/>
              <a:gd name="connsiteY2" fmla="*/ 280098 h 381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8300" h="381698">
                <a:moveTo>
                  <a:pt x="0" y="381698"/>
                </a:moveTo>
                <a:cubicBezTo>
                  <a:pt x="295275" y="199664"/>
                  <a:pt x="590550" y="17631"/>
                  <a:pt x="863600" y="698"/>
                </a:cubicBezTo>
                <a:cubicBezTo>
                  <a:pt x="1136650" y="-16235"/>
                  <a:pt x="1638300" y="280098"/>
                  <a:pt x="1638300" y="280098"/>
                </a:cubicBezTo>
              </a:path>
            </a:pathLst>
          </a:custGeom>
          <a:noFill/>
          <a:ln w="28575">
            <a:solidFill>
              <a:srgbClr val="FFC000"/>
            </a:solidFill>
            <a:headEnd type="arrow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>
              <a:ln>
                <a:solidFill>
                  <a:sysClr val="windowText" lastClr="000000"/>
                </a:solidFill>
              </a:ln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4920385" y="3532645"/>
            <a:ext cx="3258734" cy="812293"/>
            <a:chOff x="4920385" y="3532645"/>
            <a:chExt cx="3258734" cy="812293"/>
          </a:xfrm>
        </p:grpSpPr>
        <p:sp>
          <p:nvSpPr>
            <p:cNvPr id="226" name="Freeform 225"/>
            <p:cNvSpPr/>
            <p:nvPr/>
          </p:nvSpPr>
          <p:spPr>
            <a:xfrm rot="1050841">
              <a:off x="4939502" y="3661235"/>
              <a:ext cx="3067819" cy="537598"/>
            </a:xfrm>
            <a:custGeom>
              <a:avLst/>
              <a:gdLst>
                <a:gd name="connsiteX0" fmla="*/ 0 w 1638300"/>
                <a:gd name="connsiteY0" fmla="*/ 381698 h 381698"/>
                <a:gd name="connsiteX1" fmla="*/ 863600 w 1638300"/>
                <a:gd name="connsiteY1" fmla="*/ 698 h 381698"/>
                <a:gd name="connsiteX2" fmla="*/ 1638300 w 1638300"/>
                <a:gd name="connsiteY2" fmla="*/ 280098 h 38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300" h="381698">
                  <a:moveTo>
                    <a:pt x="0" y="381698"/>
                  </a:moveTo>
                  <a:cubicBezTo>
                    <a:pt x="295275" y="199664"/>
                    <a:pt x="590550" y="17631"/>
                    <a:pt x="863600" y="698"/>
                  </a:cubicBezTo>
                  <a:cubicBezTo>
                    <a:pt x="1136650" y="-16235"/>
                    <a:pt x="1638300" y="280098"/>
                    <a:pt x="1638300" y="280098"/>
                  </a:cubicBezTo>
                </a:path>
              </a:pathLst>
            </a:custGeom>
            <a:noFill/>
            <a:ln w="28575">
              <a:solidFill>
                <a:srgbClr val="1DA2F2"/>
              </a:solidFill>
              <a:headEnd type="arrow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400">
                <a:ln>
                  <a:solidFill>
                    <a:sysClr val="windowText" lastClr="000000"/>
                  </a:solidFill>
                </a:ln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227" name="Freeform 226"/>
            <p:cNvSpPr/>
            <p:nvPr/>
          </p:nvSpPr>
          <p:spPr>
            <a:xfrm rot="1221287">
              <a:off x="4920385" y="3532645"/>
              <a:ext cx="3258734" cy="594714"/>
            </a:xfrm>
            <a:custGeom>
              <a:avLst/>
              <a:gdLst>
                <a:gd name="connsiteX0" fmla="*/ 0 w 1638300"/>
                <a:gd name="connsiteY0" fmla="*/ 381698 h 381698"/>
                <a:gd name="connsiteX1" fmla="*/ 863600 w 1638300"/>
                <a:gd name="connsiteY1" fmla="*/ 698 h 381698"/>
                <a:gd name="connsiteX2" fmla="*/ 1638300 w 1638300"/>
                <a:gd name="connsiteY2" fmla="*/ 280098 h 38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300" h="381698">
                  <a:moveTo>
                    <a:pt x="0" y="381698"/>
                  </a:moveTo>
                  <a:cubicBezTo>
                    <a:pt x="295275" y="199664"/>
                    <a:pt x="590550" y="17631"/>
                    <a:pt x="863600" y="698"/>
                  </a:cubicBezTo>
                  <a:cubicBezTo>
                    <a:pt x="1136650" y="-16235"/>
                    <a:pt x="1638300" y="280098"/>
                    <a:pt x="1638300" y="280098"/>
                  </a:cubicBezTo>
                </a:path>
              </a:pathLst>
            </a:custGeom>
            <a:noFill/>
            <a:ln w="28575">
              <a:solidFill>
                <a:srgbClr val="1DA2F2"/>
              </a:solidFill>
              <a:headEnd type="arrow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400">
                <a:ln>
                  <a:solidFill>
                    <a:sysClr val="windowText" lastClr="000000"/>
                  </a:solidFill>
                </a:ln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228" name="Freeform 227"/>
            <p:cNvSpPr/>
            <p:nvPr/>
          </p:nvSpPr>
          <p:spPr>
            <a:xfrm rot="732194">
              <a:off x="5027903" y="3933207"/>
              <a:ext cx="2582122" cy="411731"/>
            </a:xfrm>
            <a:custGeom>
              <a:avLst/>
              <a:gdLst>
                <a:gd name="connsiteX0" fmla="*/ 0 w 1638300"/>
                <a:gd name="connsiteY0" fmla="*/ 381698 h 381698"/>
                <a:gd name="connsiteX1" fmla="*/ 863600 w 1638300"/>
                <a:gd name="connsiteY1" fmla="*/ 698 h 381698"/>
                <a:gd name="connsiteX2" fmla="*/ 1638300 w 1638300"/>
                <a:gd name="connsiteY2" fmla="*/ 280098 h 38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300" h="381698">
                  <a:moveTo>
                    <a:pt x="0" y="381698"/>
                  </a:moveTo>
                  <a:cubicBezTo>
                    <a:pt x="295275" y="199664"/>
                    <a:pt x="590550" y="17631"/>
                    <a:pt x="863600" y="698"/>
                  </a:cubicBezTo>
                  <a:cubicBezTo>
                    <a:pt x="1136650" y="-16235"/>
                    <a:pt x="1638300" y="280098"/>
                    <a:pt x="1638300" y="280098"/>
                  </a:cubicBezTo>
                </a:path>
              </a:pathLst>
            </a:custGeom>
            <a:noFill/>
            <a:ln w="28575">
              <a:solidFill>
                <a:srgbClr val="1DA2F2"/>
              </a:solidFill>
              <a:headEnd type="arrow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400">
                <a:ln>
                  <a:solidFill>
                    <a:sysClr val="windowText" lastClr="000000"/>
                  </a:solidFill>
                </a:ln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229" name="Freeform 228"/>
            <p:cNvSpPr/>
            <p:nvPr/>
          </p:nvSpPr>
          <p:spPr>
            <a:xfrm rot="931413">
              <a:off x="4944321" y="3741886"/>
              <a:ext cx="2904600" cy="537598"/>
            </a:xfrm>
            <a:custGeom>
              <a:avLst/>
              <a:gdLst>
                <a:gd name="connsiteX0" fmla="*/ 0 w 1638300"/>
                <a:gd name="connsiteY0" fmla="*/ 381698 h 381698"/>
                <a:gd name="connsiteX1" fmla="*/ 863600 w 1638300"/>
                <a:gd name="connsiteY1" fmla="*/ 698 h 381698"/>
                <a:gd name="connsiteX2" fmla="*/ 1638300 w 1638300"/>
                <a:gd name="connsiteY2" fmla="*/ 280098 h 38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300" h="381698">
                  <a:moveTo>
                    <a:pt x="0" y="381698"/>
                  </a:moveTo>
                  <a:cubicBezTo>
                    <a:pt x="295275" y="199664"/>
                    <a:pt x="590550" y="17631"/>
                    <a:pt x="863600" y="698"/>
                  </a:cubicBezTo>
                  <a:cubicBezTo>
                    <a:pt x="1136650" y="-16235"/>
                    <a:pt x="1638300" y="280098"/>
                    <a:pt x="1638300" y="280098"/>
                  </a:cubicBezTo>
                </a:path>
              </a:pathLst>
            </a:custGeom>
            <a:noFill/>
            <a:ln w="28575">
              <a:solidFill>
                <a:srgbClr val="1DA2F2"/>
              </a:solidFill>
              <a:headEnd type="arrow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400">
                <a:ln>
                  <a:solidFill>
                    <a:sysClr val="windowText" lastClr="000000"/>
                  </a:solidFill>
                </a:ln>
                <a:latin typeface="Gill Sans MT" charset="0"/>
                <a:ea typeface="Gill Sans MT" charset="0"/>
                <a:cs typeface="Gill Sans MT" charset="0"/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7425814" y="2986208"/>
            <a:ext cx="1325223" cy="1539708"/>
            <a:chOff x="4751894" y="4070236"/>
            <a:chExt cx="1325223" cy="1539708"/>
          </a:xfrm>
        </p:grpSpPr>
        <p:sp>
          <p:nvSpPr>
            <p:cNvPr id="235" name="TextBox 234"/>
            <p:cNvSpPr txBox="1"/>
            <p:nvPr/>
          </p:nvSpPr>
          <p:spPr>
            <a:xfrm>
              <a:off x="5115321" y="4391602"/>
              <a:ext cx="9617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smtClean="0">
                  <a:solidFill>
                    <a:srgbClr val="FF0000"/>
                  </a:solidFill>
                  <a:latin typeface="Gill Sans MT" charset="0"/>
                  <a:ea typeface="Gill Sans MT" charset="0"/>
                  <a:cs typeface="Gill Sans MT" charset="0"/>
                </a:rPr>
                <a:t>write</a:t>
              </a:r>
              <a:endParaRPr lang="en-US" sz="2400" dirty="0" smtClean="0">
                <a:solidFill>
                  <a:srgbClr val="FF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cxnSp>
          <p:nvCxnSpPr>
            <p:cNvPr id="236" name="Straight Arrow Connector 235"/>
            <p:cNvCxnSpPr>
              <a:endCxn id="170" idx="2"/>
            </p:cNvCxnSpPr>
            <p:nvPr/>
          </p:nvCxnSpPr>
          <p:spPr>
            <a:xfrm flipH="1">
              <a:off x="4751894" y="4070236"/>
              <a:ext cx="675621" cy="153970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8" name="TextBox 237"/>
          <p:cNvSpPr txBox="1"/>
          <p:nvPr/>
        </p:nvSpPr>
        <p:spPr>
          <a:xfrm>
            <a:off x="3184211" y="5108600"/>
            <a:ext cx="3182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rgbClr val="FF0000"/>
                </a:solidFill>
                <a:latin typeface="Gill Sans MT" charset="0"/>
                <a:ea typeface="Gill Sans MT" charset="0"/>
                <a:cs typeface="Gill Sans MT" charset="0"/>
              </a:rPr>
              <a:t>VERSION MISMATCH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Gill Sans MT" charset="0"/>
                <a:ea typeface="Gill Sans MT" charset="0"/>
                <a:cs typeface="Gill Sans MT" charset="0"/>
                <a:sym typeface="Wingdings"/>
              </a:rPr>
              <a:t> ABORT!</a:t>
            </a:r>
            <a:endParaRPr lang="en-US" sz="2400" dirty="0" smtClean="0">
              <a:solidFill>
                <a:srgbClr val="FF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162" name="Straight Arrow Connector 161"/>
          <p:cNvCxnSpPr/>
          <p:nvPr/>
        </p:nvCxnSpPr>
        <p:spPr>
          <a:xfrm flipH="1">
            <a:off x="768595" y="4112061"/>
            <a:ext cx="1523286" cy="1853"/>
          </a:xfrm>
          <a:prstGeom prst="straightConnector1">
            <a:avLst/>
          </a:prstGeom>
          <a:ln w="38100">
            <a:solidFill>
              <a:schemeClr val="bg1">
                <a:lumMod val="1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189086" y="4099610"/>
            <a:ext cx="2328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Reply</a:t>
            </a:r>
            <a:r>
              <a:rPr lang="en-US" sz="2400" dirty="0" smtClean="0">
                <a:solidFill>
                  <a:srgbClr val="1DA2F2"/>
                </a:solidFill>
                <a:latin typeface="Gill Sans MT" charset="0"/>
                <a:ea typeface="Gill Sans MT" charset="0"/>
                <a:cs typeface="Gill Sans MT" charset="0"/>
              </a:rPr>
              <a:t/>
            </a:r>
            <a:br>
              <a:rPr lang="en-US" sz="2400" dirty="0" smtClean="0">
                <a:solidFill>
                  <a:srgbClr val="1DA2F2"/>
                </a:solidFill>
                <a:latin typeface="Gill Sans MT" charset="0"/>
                <a:ea typeface="Gill Sans MT" charset="0"/>
                <a:cs typeface="Gill Sans MT" charset="0"/>
              </a:rPr>
            </a:b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(</a:t>
            </a:r>
            <a:r>
              <a:rPr lang="en-US" sz="2400" dirty="0" smtClean="0">
                <a:solidFill>
                  <a:srgbClr val="1DA2F2"/>
                </a:solidFill>
                <a:latin typeface="Gill Sans MT" charset="0"/>
                <a:ea typeface="Gill Sans MT" charset="0"/>
                <a:cs typeface="Gill Sans MT" charset="0"/>
              </a:rPr>
              <a:t>data</a:t>
            </a: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 or </a:t>
            </a:r>
            <a:r>
              <a:rPr lang="en-US" sz="2400" dirty="0" smtClean="0">
                <a:solidFill>
                  <a:srgbClr val="FF0000"/>
                </a:solidFill>
                <a:latin typeface="Gill Sans MT" charset="0"/>
                <a:ea typeface="Gill Sans MT" charset="0"/>
                <a:cs typeface="Gill Sans MT" charset="0"/>
              </a:rPr>
              <a:t>abort</a:t>
            </a: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7375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nimBg="1"/>
      <p:bldP spid="170" grpId="0" animBg="1"/>
      <p:bldP spid="164" grpId="0" animBg="1"/>
      <p:bldP spid="225" grpId="0" animBg="1"/>
      <p:bldP spid="238" grpId="0"/>
      <p:bldP spid="1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SABRes: </a:t>
            </a:r>
            <a:r>
              <a:rPr lang="en-US" sz="3200" dirty="0"/>
              <a:t>Atomic Remote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Object Reads in Hardware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0010042" y="35462409"/>
            <a:ext cx="5173560" cy="4048673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36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506905" y="35462408"/>
            <a:ext cx="935435" cy="405012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5731342" y="38900345"/>
            <a:ext cx="4628799" cy="41271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Memory hierarchy</a:t>
            </a:r>
            <a:endParaRPr lang="en-US" sz="3600" b="1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7791551" y="37628917"/>
            <a:ext cx="1552970" cy="114925"/>
          </a:xfrm>
          <a:prstGeom prst="straightConnector1">
            <a:avLst/>
          </a:prstGeom>
          <a:ln w="57150" cmpd="sng">
            <a:solidFill>
              <a:srgbClr val="FFC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23283" y="37768978"/>
            <a:ext cx="1976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i="1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data replies</a:t>
            </a:r>
            <a:endParaRPr lang="en-US" sz="3200" i="1" dirty="0" smtClean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2411134" y="35815228"/>
            <a:ext cx="2235276" cy="355761"/>
            <a:chOff x="3233962" y="5054600"/>
            <a:chExt cx="1387931" cy="320449"/>
          </a:xfrm>
        </p:grpSpPr>
        <p:sp>
          <p:nvSpPr>
            <p:cNvPr id="11" name="Rectangle 10"/>
            <p:cNvSpPr/>
            <p:nvPr/>
          </p:nvSpPr>
          <p:spPr>
            <a:xfrm rot="5400000">
              <a:off x="3704459" y="4584105"/>
              <a:ext cx="320447" cy="1261441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3334543" y="5128192"/>
              <a:ext cx="320447" cy="1732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3507808" y="5128192"/>
              <a:ext cx="320447" cy="1732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5400000">
              <a:off x="3681072" y="5128192"/>
              <a:ext cx="320447" cy="1732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927928" y="5054600"/>
              <a:ext cx="693965" cy="320447"/>
              <a:chOff x="3386363" y="5207001"/>
              <a:chExt cx="693965" cy="320447"/>
            </a:xfrm>
          </p:grpSpPr>
          <p:sp>
            <p:nvSpPr>
              <p:cNvPr id="16" name="Rectangle 15"/>
              <p:cNvSpPr/>
              <p:nvPr/>
            </p:nvSpPr>
            <p:spPr>
              <a:xfrm rot="5400000">
                <a:off x="3312772" y="52805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 rot="5400000">
                <a:off x="3486943" y="52805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 rot="5400000">
                <a:off x="3660208" y="52805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 rot="5400000">
                <a:off x="3833472" y="52805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</p:grp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20384282" y="35715988"/>
            <a:ext cx="2028074" cy="43858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i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Object 0</a:t>
            </a:r>
            <a:endParaRPr lang="en-US" sz="3200" i="1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 rot="5400000">
            <a:off x="21405708" y="37267457"/>
            <a:ext cx="984084" cy="118884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s-IS" sz="3200" b="1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…</a:t>
            </a:r>
            <a:endParaRPr lang="en-US" sz="3200" b="1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2" name="Rectangle 21"/>
          <p:cNvSpPr/>
          <p:nvPr/>
        </p:nvSpPr>
        <p:spPr>
          <a:xfrm rot="10800000">
            <a:off x="24833367" y="35462408"/>
            <a:ext cx="940499" cy="404867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 rot="16200000">
            <a:off x="24255514" y="37067681"/>
            <a:ext cx="2274988" cy="7634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smtClean="0">
                <a:latin typeface="Gill Sans MT" charset="0"/>
                <a:ea typeface="Gill Sans MT" charset="0"/>
                <a:cs typeface="Gill Sans MT" charset="0"/>
              </a:rPr>
              <a:t>MMU</a:t>
            </a:r>
            <a:endParaRPr lang="en-US" sz="32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4" name="Freeform 23"/>
          <p:cNvSpPr/>
          <p:nvPr/>
        </p:nvSpPr>
        <p:spPr>
          <a:xfrm rot="1060209">
            <a:off x="24744876" y="35918972"/>
            <a:ext cx="1617097" cy="371868"/>
          </a:xfrm>
          <a:custGeom>
            <a:avLst/>
            <a:gdLst>
              <a:gd name="connsiteX0" fmla="*/ 0 w 1638300"/>
              <a:gd name="connsiteY0" fmla="*/ 381698 h 381698"/>
              <a:gd name="connsiteX1" fmla="*/ 863600 w 1638300"/>
              <a:gd name="connsiteY1" fmla="*/ 698 h 381698"/>
              <a:gd name="connsiteX2" fmla="*/ 1638300 w 1638300"/>
              <a:gd name="connsiteY2" fmla="*/ 280098 h 381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8300" h="381698">
                <a:moveTo>
                  <a:pt x="0" y="381698"/>
                </a:moveTo>
                <a:cubicBezTo>
                  <a:pt x="295275" y="199664"/>
                  <a:pt x="590550" y="17631"/>
                  <a:pt x="863600" y="698"/>
                </a:cubicBezTo>
                <a:cubicBezTo>
                  <a:pt x="1136650" y="-16235"/>
                  <a:pt x="1638300" y="280098"/>
                  <a:pt x="1638300" y="280098"/>
                </a:cubicBezTo>
              </a:path>
            </a:pathLst>
          </a:custGeom>
          <a:noFill/>
          <a:ln w="28575">
            <a:solidFill>
              <a:srgbClr val="000000"/>
            </a:solidFill>
            <a:headEnd type="none" w="med" len="med"/>
            <a:tailEnd type="arrow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20903051">
            <a:off x="25732404" y="35344962"/>
            <a:ext cx="3046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read cache lines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7870619" y="35994032"/>
            <a:ext cx="1551609" cy="184256"/>
          </a:xfrm>
          <a:prstGeom prst="straightConnector1">
            <a:avLst/>
          </a:prstGeom>
          <a:ln w="57150" cmpd="sng">
            <a:solidFill>
              <a:srgbClr val="FFC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827046" y="35350302"/>
            <a:ext cx="1460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requests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709753" y="37020197"/>
            <a:ext cx="2243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Invalidation</a:t>
            </a:r>
            <a:endParaRPr lang="en-US" sz="3200" dirty="0" smtClean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9" name="Freeform 28"/>
          <p:cNvSpPr/>
          <p:nvPr/>
        </p:nvSpPr>
        <p:spPr>
          <a:xfrm rot="21051547">
            <a:off x="23266515" y="36904120"/>
            <a:ext cx="4502467" cy="1133921"/>
          </a:xfrm>
          <a:custGeom>
            <a:avLst/>
            <a:gdLst>
              <a:gd name="connsiteX0" fmla="*/ 1562100 w 1562100"/>
              <a:gd name="connsiteY0" fmla="*/ 596900 h 596900"/>
              <a:gd name="connsiteX1" fmla="*/ 444500 w 1562100"/>
              <a:gd name="connsiteY1" fmla="*/ 330200 h 596900"/>
              <a:gd name="connsiteX2" fmla="*/ 0 w 1562100"/>
              <a:gd name="connsiteY2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2100" h="596900">
                <a:moveTo>
                  <a:pt x="1562100" y="596900"/>
                </a:moveTo>
                <a:cubicBezTo>
                  <a:pt x="1133475" y="513291"/>
                  <a:pt x="704850" y="429683"/>
                  <a:pt x="444500" y="330200"/>
                </a:cubicBezTo>
                <a:cubicBezTo>
                  <a:pt x="184150" y="230717"/>
                  <a:pt x="0" y="0"/>
                  <a:pt x="0" y="0"/>
                </a:cubicBezTo>
              </a:path>
            </a:pathLst>
          </a:custGeom>
          <a:noFill/>
          <a:ln w="28575">
            <a:solidFill>
              <a:srgbClr val="0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 rot="16200000">
            <a:off x="18483449" y="37276286"/>
            <a:ext cx="2852191" cy="48004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Controller logic</a:t>
            </a:r>
            <a:endParaRPr lang="en-US" sz="3200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31" name="Freeform 30"/>
          <p:cNvSpPr/>
          <p:nvPr/>
        </p:nvSpPr>
        <p:spPr>
          <a:xfrm rot="314135" flipV="1">
            <a:off x="24031292" y="37983667"/>
            <a:ext cx="3781614" cy="557706"/>
          </a:xfrm>
          <a:custGeom>
            <a:avLst/>
            <a:gdLst>
              <a:gd name="connsiteX0" fmla="*/ 1562100 w 1562100"/>
              <a:gd name="connsiteY0" fmla="*/ 596900 h 596900"/>
              <a:gd name="connsiteX1" fmla="*/ 444500 w 1562100"/>
              <a:gd name="connsiteY1" fmla="*/ 330200 h 596900"/>
              <a:gd name="connsiteX2" fmla="*/ 0 w 1562100"/>
              <a:gd name="connsiteY2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2100" h="596900">
                <a:moveTo>
                  <a:pt x="1562100" y="596900"/>
                </a:moveTo>
                <a:cubicBezTo>
                  <a:pt x="1133475" y="513291"/>
                  <a:pt x="704850" y="429683"/>
                  <a:pt x="444500" y="330200"/>
                </a:cubicBezTo>
                <a:cubicBezTo>
                  <a:pt x="184150" y="230717"/>
                  <a:pt x="0" y="0"/>
                  <a:pt x="0" y="0"/>
                </a:cubicBezTo>
              </a:path>
            </a:pathLst>
          </a:custGeom>
          <a:noFill/>
          <a:ln w="28575">
            <a:solidFill>
              <a:srgbClr val="0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541395" y="34537011"/>
            <a:ext cx="9885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One-sided ops controller at destination</a:t>
            </a:r>
            <a:endParaRPr lang="en-US" sz="3600" b="1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5561536" y="38492989"/>
            <a:ext cx="4628799" cy="41271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Inter-node </a:t>
            </a:r>
            <a:br>
              <a:rPr lang="en-US" sz="3600" b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</a:br>
            <a:r>
              <a:rPr lang="en-US" sz="3600" b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network</a:t>
            </a:r>
            <a:endParaRPr lang="en-US" sz="3600" b="1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15943113" y="36092445"/>
            <a:ext cx="3305291" cy="1461590"/>
          </a:xfrm>
          <a:prstGeom prst="rightArrow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</a:rPr>
              <a:t>Remote reads</a:t>
            </a:r>
          </a:p>
        </p:txBody>
      </p:sp>
      <p:sp>
        <p:nvSpPr>
          <p:cNvPr id="35" name="Left Arrow 34"/>
          <p:cNvSpPr/>
          <p:nvPr/>
        </p:nvSpPr>
        <p:spPr>
          <a:xfrm rot="16200000">
            <a:off x="27474276" y="36764682"/>
            <a:ext cx="3004810" cy="1328718"/>
          </a:xfrm>
          <a:prstGeom prst="leftArrow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</a:rPr>
              <a:t>Local writes</a:t>
            </a:r>
            <a:endParaRPr lang="en-US" sz="3600" dirty="0">
              <a:solidFill>
                <a:srgbClr val="FFFFFF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2411134" y="36884627"/>
            <a:ext cx="1396684" cy="355761"/>
            <a:chOff x="3233962" y="5054600"/>
            <a:chExt cx="867231" cy="320449"/>
          </a:xfrm>
        </p:grpSpPr>
        <p:sp>
          <p:nvSpPr>
            <p:cNvPr id="37" name="Rectangle 36"/>
            <p:cNvSpPr/>
            <p:nvPr/>
          </p:nvSpPr>
          <p:spPr>
            <a:xfrm rot="5400000">
              <a:off x="3507354" y="4781210"/>
              <a:ext cx="320447" cy="867231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 rot="5400000">
              <a:off x="3334543" y="5128192"/>
              <a:ext cx="320447" cy="1732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 rot="5400000">
              <a:off x="3507808" y="5128192"/>
              <a:ext cx="320447" cy="1732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 rot="5400000">
              <a:off x="3681072" y="5128192"/>
              <a:ext cx="320447" cy="1732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 rot="5400000">
              <a:off x="3854337" y="5128191"/>
              <a:ext cx="320447" cy="1732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2409954" y="38418654"/>
            <a:ext cx="1942163" cy="355762"/>
            <a:chOff x="3233963" y="5054600"/>
            <a:chExt cx="1205931" cy="320450"/>
          </a:xfrm>
        </p:grpSpPr>
        <p:sp>
          <p:nvSpPr>
            <p:cNvPr id="43" name="Rectangle 42"/>
            <p:cNvSpPr/>
            <p:nvPr/>
          </p:nvSpPr>
          <p:spPr>
            <a:xfrm rot="5400000">
              <a:off x="3676705" y="4611861"/>
              <a:ext cx="320447" cy="1205931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 rot="5400000">
              <a:off x="3334543" y="5128192"/>
              <a:ext cx="320447" cy="1732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 rot="5400000">
              <a:off x="3507808" y="5128192"/>
              <a:ext cx="320447" cy="1732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 rot="5400000">
              <a:off x="3681072" y="5128192"/>
              <a:ext cx="320447" cy="173265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3927928" y="5054600"/>
              <a:ext cx="511966" cy="320447"/>
              <a:chOff x="3386363" y="5207001"/>
              <a:chExt cx="511966" cy="320447"/>
            </a:xfrm>
          </p:grpSpPr>
          <p:sp>
            <p:nvSpPr>
              <p:cNvPr id="48" name="Rectangle 47"/>
              <p:cNvSpPr/>
              <p:nvPr/>
            </p:nvSpPr>
            <p:spPr>
              <a:xfrm rot="5400000">
                <a:off x="3312772" y="52805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 rot="5400000">
                <a:off x="3478208" y="52805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 rot="5400000">
                <a:off x="3651473" y="52805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</p:grpSp>
      </p:grpSp>
      <p:sp>
        <p:nvSpPr>
          <p:cNvPr id="51" name="Content Placeholder 2"/>
          <p:cNvSpPr txBox="1">
            <a:spLocks/>
          </p:cNvSpPr>
          <p:nvPr/>
        </p:nvSpPr>
        <p:spPr>
          <a:xfrm>
            <a:off x="20414748" y="36768574"/>
            <a:ext cx="2028074" cy="43858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i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Object 1</a:t>
            </a:r>
            <a:endParaRPr lang="en-US" sz="3200" i="1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20399800" y="38327320"/>
            <a:ext cx="2028074" cy="43858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i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Object N</a:t>
            </a:r>
            <a:endParaRPr lang="en-US" sz="3200" i="1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654663" y="38100468"/>
            <a:ext cx="2243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Invalidation</a:t>
            </a:r>
            <a:endParaRPr lang="en-US" sz="3200" dirty="0" smtClean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20337837" y="38943463"/>
            <a:ext cx="4390168" cy="51544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Address tracking</a:t>
            </a:r>
            <a:endParaRPr lang="en-US" sz="3600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15548531" y="34537011"/>
            <a:ext cx="14811610" cy="6123490"/>
            <a:chOff x="15548531" y="34537011"/>
            <a:chExt cx="14811610" cy="6123490"/>
          </a:xfrm>
        </p:grpSpPr>
        <p:sp>
          <p:nvSpPr>
            <p:cNvPr id="108" name="Rectangle 107"/>
            <p:cNvSpPr/>
            <p:nvPr/>
          </p:nvSpPr>
          <p:spPr>
            <a:xfrm>
              <a:off x="20010042" y="35462409"/>
              <a:ext cx="5173560" cy="4048673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36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9506905" y="35462408"/>
              <a:ext cx="935435" cy="405012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10" name="Content Placeholder 2"/>
            <p:cNvSpPr txBox="1">
              <a:spLocks/>
            </p:cNvSpPr>
            <p:nvPr/>
          </p:nvSpPr>
          <p:spPr>
            <a:xfrm>
              <a:off x="25731342" y="38900345"/>
              <a:ext cx="4628799" cy="412715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3600" b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Memory hierarchy</a:t>
              </a:r>
              <a:endParaRPr lang="en-US" sz="3600" b="1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cxnSp>
          <p:nvCxnSpPr>
            <p:cNvPr id="111" name="Straight Arrow Connector 110"/>
            <p:cNvCxnSpPr/>
            <p:nvPr/>
          </p:nvCxnSpPr>
          <p:spPr>
            <a:xfrm flipH="1">
              <a:off x="17791551" y="37628917"/>
              <a:ext cx="1552970" cy="114925"/>
            </a:xfrm>
            <a:prstGeom prst="straightConnector1">
              <a:avLst/>
            </a:prstGeom>
            <a:ln w="57150" cmpd="sng">
              <a:solidFill>
                <a:srgbClr val="FFC000"/>
              </a:solidFill>
              <a:prstDash val="sys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17523283" y="37768978"/>
              <a:ext cx="197631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i="1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data replies</a:t>
              </a:r>
              <a:endParaRPr lang="en-US" sz="3200" i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22411134" y="35815228"/>
              <a:ext cx="2235276" cy="355761"/>
              <a:chOff x="3233962" y="5054600"/>
              <a:chExt cx="1387931" cy="320449"/>
            </a:xfrm>
          </p:grpSpPr>
          <p:sp>
            <p:nvSpPr>
              <p:cNvPr id="150" name="Rectangle 149"/>
              <p:cNvSpPr/>
              <p:nvPr/>
            </p:nvSpPr>
            <p:spPr>
              <a:xfrm rot="5400000">
                <a:off x="3704459" y="4584105"/>
                <a:ext cx="320447" cy="1261441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 rot="5400000">
                <a:off x="3334543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 rot="5400000">
                <a:off x="3507808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 rot="5400000">
                <a:off x="3681072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3927928" y="5054600"/>
                <a:ext cx="693965" cy="320447"/>
                <a:chOff x="3386363" y="5207001"/>
                <a:chExt cx="693965" cy="320447"/>
              </a:xfrm>
            </p:grpSpPr>
            <p:sp>
              <p:nvSpPr>
                <p:cNvPr id="155" name="Rectangle 154"/>
                <p:cNvSpPr/>
                <p:nvPr/>
              </p:nvSpPr>
              <p:spPr>
                <a:xfrm rot="5400000">
                  <a:off x="3312772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56" name="Rectangle 155"/>
                <p:cNvSpPr/>
                <p:nvPr/>
              </p:nvSpPr>
              <p:spPr>
                <a:xfrm rot="5400000">
                  <a:off x="3486943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 rot="5400000">
                  <a:off x="3660208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 rot="5400000">
                  <a:off x="3833472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</p:grpSp>
        </p:grpSp>
        <p:sp>
          <p:nvSpPr>
            <p:cNvPr id="114" name="Content Placeholder 2"/>
            <p:cNvSpPr txBox="1">
              <a:spLocks/>
            </p:cNvSpPr>
            <p:nvPr/>
          </p:nvSpPr>
          <p:spPr>
            <a:xfrm>
              <a:off x="20384282" y="35715988"/>
              <a:ext cx="2028074" cy="438580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3200" i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Object 0</a:t>
              </a:r>
              <a:endParaRPr lang="en-US" sz="3200" i="1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15" name="Content Placeholder 2"/>
            <p:cNvSpPr txBox="1">
              <a:spLocks/>
            </p:cNvSpPr>
            <p:nvPr/>
          </p:nvSpPr>
          <p:spPr>
            <a:xfrm rot="5400000">
              <a:off x="21405708" y="37267457"/>
              <a:ext cx="984084" cy="1188847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is-IS" sz="3200" b="1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…</a:t>
              </a:r>
              <a:endParaRPr lang="en-US" sz="3200" b="1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 rot="10800000">
              <a:off x="24833367" y="35462408"/>
              <a:ext cx="940499" cy="404867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17" name="Content Placeholder 2"/>
            <p:cNvSpPr txBox="1">
              <a:spLocks/>
            </p:cNvSpPr>
            <p:nvPr/>
          </p:nvSpPr>
          <p:spPr>
            <a:xfrm rot="16200000">
              <a:off x="24255514" y="37067681"/>
              <a:ext cx="2274988" cy="763430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3200" dirty="0" smtClean="0">
                  <a:latin typeface="Gill Sans MT" charset="0"/>
                  <a:ea typeface="Gill Sans MT" charset="0"/>
                  <a:cs typeface="Gill Sans MT" charset="0"/>
                </a:rPr>
                <a:t>MMU</a:t>
              </a:r>
              <a:endParaRPr lang="en-US" sz="3200" dirty="0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18" name="Freeform 117"/>
            <p:cNvSpPr/>
            <p:nvPr/>
          </p:nvSpPr>
          <p:spPr>
            <a:xfrm rot="1060209">
              <a:off x="24744876" y="35918972"/>
              <a:ext cx="1617097" cy="371868"/>
            </a:xfrm>
            <a:custGeom>
              <a:avLst/>
              <a:gdLst>
                <a:gd name="connsiteX0" fmla="*/ 0 w 1638300"/>
                <a:gd name="connsiteY0" fmla="*/ 381698 h 381698"/>
                <a:gd name="connsiteX1" fmla="*/ 863600 w 1638300"/>
                <a:gd name="connsiteY1" fmla="*/ 698 h 381698"/>
                <a:gd name="connsiteX2" fmla="*/ 1638300 w 1638300"/>
                <a:gd name="connsiteY2" fmla="*/ 280098 h 38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300" h="381698">
                  <a:moveTo>
                    <a:pt x="0" y="381698"/>
                  </a:moveTo>
                  <a:cubicBezTo>
                    <a:pt x="295275" y="199664"/>
                    <a:pt x="590550" y="17631"/>
                    <a:pt x="863600" y="698"/>
                  </a:cubicBezTo>
                  <a:cubicBezTo>
                    <a:pt x="1136650" y="-16235"/>
                    <a:pt x="1638300" y="280098"/>
                    <a:pt x="1638300" y="280098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headEnd type="none" w="med" len="med"/>
              <a:tailEnd type="arrow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 rot="20903051">
              <a:off x="25732404" y="35344962"/>
              <a:ext cx="30463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i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read cache lines</a:t>
              </a:r>
            </a:p>
          </p:txBody>
        </p:sp>
        <p:cxnSp>
          <p:nvCxnSpPr>
            <p:cNvPr id="120" name="Straight Arrow Connector 119"/>
            <p:cNvCxnSpPr/>
            <p:nvPr/>
          </p:nvCxnSpPr>
          <p:spPr>
            <a:xfrm>
              <a:off x="17870619" y="35994032"/>
              <a:ext cx="1551609" cy="184256"/>
            </a:xfrm>
            <a:prstGeom prst="straightConnector1">
              <a:avLst/>
            </a:prstGeom>
            <a:ln w="57150" cmpd="sng">
              <a:solidFill>
                <a:srgbClr val="FFC000"/>
              </a:solidFill>
              <a:prstDash val="sysDot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17827046" y="35350302"/>
              <a:ext cx="14601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i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requests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5709753" y="37020197"/>
              <a:ext cx="22435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i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Invalidation</a:t>
              </a:r>
              <a:endParaRPr lang="en-US" sz="3200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23" name="Freeform 122"/>
            <p:cNvSpPr/>
            <p:nvPr/>
          </p:nvSpPr>
          <p:spPr>
            <a:xfrm rot="21051547">
              <a:off x="23266515" y="36904120"/>
              <a:ext cx="4502467" cy="1133921"/>
            </a:xfrm>
            <a:custGeom>
              <a:avLst/>
              <a:gdLst>
                <a:gd name="connsiteX0" fmla="*/ 1562100 w 1562100"/>
                <a:gd name="connsiteY0" fmla="*/ 596900 h 596900"/>
                <a:gd name="connsiteX1" fmla="*/ 444500 w 1562100"/>
                <a:gd name="connsiteY1" fmla="*/ 330200 h 596900"/>
                <a:gd name="connsiteX2" fmla="*/ 0 w 1562100"/>
                <a:gd name="connsiteY2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62100" h="596900">
                  <a:moveTo>
                    <a:pt x="1562100" y="596900"/>
                  </a:moveTo>
                  <a:cubicBezTo>
                    <a:pt x="1133475" y="513291"/>
                    <a:pt x="704850" y="429683"/>
                    <a:pt x="444500" y="330200"/>
                  </a:cubicBezTo>
                  <a:cubicBezTo>
                    <a:pt x="184150" y="230717"/>
                    <a:pt x="0" y="0"/>
                    <a:pt x="0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24" name="Content Placeholder 2"/>
            <p:cNvSpPr txBox="1">
              <a:spLocks/>
            </p:cNvSpPr>
            <p:nvPr/>
          </p:nvSpPr>
          <p:spPr>
            <a:xfrm rot="16200000">
              <a:off x="18483449" y="37276286"/>
              <a:ext cx="2852191" cy="480040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3200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Controller logic</a:t>
              </a:r>
              <a:endParaRPr lang="en-US" sz="3200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25" name="Freeform 124"/>
            <p:cNvSpPr/>
            <p:nvPr/>
          </p:nvSpPr>
          <p:spPr>
            <a:xfrm rot="314135" flipV="1">
              <a:off x="24031292" y="37983667"/>
              <a:ext cx="3781614" cy="557706"/>
            </a:xfrm>
            <a:custGeom>
              <a:avLst/>
              <a:gdLst>
                <a:gd name="connsiteX0" fmla="*/ 1562100 w 1562100"/>
                <a:gd name="connsiteY0" fmla="*/ 596900 h 596900"/>
                <a:gd name="connsiteX1" fmla="*/ 444500 w 1562100"/>
                <a:gd name="connsiteY1" fmla="*/ 330200 h 596900"/>
                <a:gd name="connsiteX2" fmla="*/ 0 w 1562100"/>
                <a:gd name="connsiteY2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62100" h="596900">
                  <a:moveTo>
                    <a:pt x="1562100" y="596900"/>
                  </a:moveTo>
                  <a:cubicBezTo>
                    <a:pt x="1133475" y="513291"/>
                    <a:pt x="704850" y="429683"/>
                    <a:pt x="444500" y="330200"/>
                  </a:cubicBezTo>
                  <a:cubicBezTo>
                    <a:pt x="184150" y="230717"/>
                    <a:pt x="0" y="0"/>
                    <a:pt x="0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17541395" y="34537011"/>
              <a:ext cx="988502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One-sided ops controller at destination</a:t>
              </a:r>
              <a:endParaRPr lang="en-US" sz="3600" b="1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27" name="Content Placeholder 2"/>
            <p:cNvSpPr txBox="1">
              <a:spLocks/>
            </p:cNvSpPr>
            <p:nvPr/>
          </p:nvSpPr>
          <p:spPr>
            <a:xfrm>
              <a:off x="15561536" y="38492989"/>
              <a:ext cx="4628799" cy="412715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3600" b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Inter-node </a:t>
              </a:r>
              <a:br>
                <a:rPr lang="en-US" sz="3600" b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</a:br>
              <a:r>
                <a:rPr lang="en-US" sz="3600" b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network</a:t>
              </a:r>
              <a:endParaRPr lang="en-US" sz="3600" b="1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28" name="Right Arrow 127"/>
            <p:cNvSpPr/>
            <p:nvPr/>
          </p:nvSpPr>
          <p:spPr>
            <a:xfrm>
              <a:off x="15943113" y="36092445"/>
              <a:ext cx="3305291" cy="1461590"/>
            </a:xfrm>
            <a:prstGeom prst="rightArrow">
              <a:avLst/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rgbClr val="FFFFFF"/>
                  </a:solidFill>
                  <a:latin typeface="Gill Sans MT" charset="0"/>
                  <a:ea typeface="Gill Sans MT" charset="0"/>
                  <a:cs typeface="Gill Sans MT" charset="0"/>
                </a:rPr>
                <a:t>Remote reads</a:t>
              </a:r>
            </a:p>
          </p:txBody>
        </p:sp>
        <p:sp>
          <p:nvSpPr>
            <p:cNvPr id="129" name="Left Arrow 128"/>
            <p:cNvSpPr/>
            <p:nvPr/>
          </p:nvSpPr>
          <p:spPr>
            <a:xfrm rot="16200000">
              <a:off x="27474276" y="36764682"/>
              <a:ext cx="3004810" cy="1328718"/>
            </a:xfrm>
            <a:prstGeom prst="leftArrow">
              <a:avLst/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rgbClr val="FFFFFF"/>
                  </a:solidFill>
                  <a:latin typeface="Gill Sans MT" charset="0"/>
                  <a:ea typeface="Gill Sans MT" charset="0"/>
                  <a:cs typeface="Gill Sans MT" charset="0"/>
                </a:rPr>
                <a:t>Local writes</a:t>
              </a:r>
              <a:endParaRPr lang="en-US" sz="3600" dirty="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5548531" y="39952615"/>
              <a:ext cx="146336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solidFill>
                    <a:srgbClr val="0070C0"/>
                  </a:solidFill>
                  <a:latin typeface="Gill Sans MT" panose="020B0502020104020203" pitchFamily="34" charset="0"/>
                </a:rPr>
                <a:t>Our goal: Simple hardware for zero-overhead atomic object reads</a:t>
              </a:r>
              <a:endParaRPr lang="en-US" sz="4000" dirty="0">
                <a:solidFill>
                  <a:srgbClr val="0070C0"/>
                </a:solidFill>
                <a:latin typeface="Gill Sans MT" panose="020B0502020104020203" pitchFamily="34" charset="0"/>
              </a:endParaRPr>
            </a:p>
          </p:txBody>
        </p:sp>
        <p:grpSp>
          <p:nvGrpSpPr>
            <p:cNvPr id="131" name="Group 130"/>
            <p:cNvGrpSpPr/>
            <p:nvPr/>
          </p:nvGrpSpPr>
          <p:grpSpPr>
            <a:xfrm>
              <a:off x="22411134" y="36884627"/>
              <a:ext cx="1396684" cy="355761"/>
              <a:chOff x="3233962" y="5054600"/>
              <a:chExt cx="867231" cy="320449"/>
            </a:xfrm>
          </p:grpSpPr>
          <p:sp>
            <p:nvSpPr>
              <p:cNvPr id="145" name="Rectangle 144"/>
              <p:cNvSpPr/>
              <p:nvPr/>
            </p:nvSpPr>
            <p:spPr>
              <a:xfrm rot="5400000">
                <a:off x="3507354" y="4781210"/>
                <a:ext cx="320447" cy="867231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 rot="5400000">
                <a:off x="3334543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>
              <a:xfrm rot="5400000">
                <a:off x="3507808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 rot="5400000">
                <a:off x="3681072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 rot="5400000">
                <a:off x="3854337" y="5128191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22409954" y="38418654"/>
              <a:ext cx="1942163" cy="355762"/>
              <a:chOff x="3233963" y="5054600"/>
              <a:chExt cx="1205931" cy="320450"/>
            </a:xfrm>
          </p:grpSpPr>
          <p:sp>
            <p:nvSpPr>
              <p:cNvPr id="137" name="Rectangle 136"/>
              <p:cNvSpPr/>
              <p:nvPr/>
            </p:nvSpPr>
            <p:spPr>
              <a:xfrm rot="5400000">
                <a:off x="3676705" y="4611861"/>
                <a:ext cx="320447" cy="1205931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38" name="Rectangle 137"/>
              <p:cNvSpPr/>
              <p:nvPr/>
            </p:nvSpPr>
            <p:spPr>
              <a:xfrm rot="5400000">
                <a:off x="3334543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 rot="5400000">
                <a:off x="3507808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 rot="5400000">
                <a:off x="3681072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41" name="Group 140"/>
              <p:cNvGrpSpPr/>
              <p:nvPr/>
            </p:nvGrpSpPr>
            <p:grpSpPr>
              <a:xfrm>
                <a:off x="3927928" y="5054600"/>
                <a:ext cx="511966" cy="320447"/>
                <a:chOff x="3386363" y="5207001"/>
                <a:chExt cx="511966" cy="320447"/>
              </a:xfrm>
            </p:grpSpPr>
            <p:sp>
              <p:nvSpPr>
                <p:cNvPr id="142" name="Rectangle 141"/>
                <p:cNvSpPr/>
                <p:nvPr/>
              </p:nvSpPr>
              <p:spPr>
                <a:xfrm rot="5400000">
                  <a:off x="3312772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43" name="Rectangle 142"/>
                <p:cNvSpPr/>
                <p:nvPr/>
              </p:nvSpPr>
              <p:spPr>
                <a:xfrm rot="5400000">
                  <a:off x="3478208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44" name="Rectangle 143"/>
                <p:cNvSpPr/>
                <p:nvPr/>
              </p:nvSpPr>
              <p:spPr>
                <a:xfrm rot="5400000">
                  <a:off x="3651473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</p:grpSp>
        </p:grpSp>
        <p:sp>
          <p:nvSpPr>
            <p:cNvPr id="133" name="Content Placeholder 2"/>
            <p:cNvSpPr txBox="1">
              <a:spLocks/>
            </p:cNvSpPr>
            <p:nvPr/>
          </p:nvSpPr>
          <p:spPr>
            <a:xfrm>
              <a:off x="20414748" y="36768574"/>
              <a:ext cx="2028074" cy="438580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3200" i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Object 1</a:t>
              </a:r>
              <a:endParaRPr lang="en-US" sz="3200" i="1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34" name="Content Placeholder 2"/>
            <p:cNvSpPr txBox="1">
              <a:spLocks/>
            </p:cNvSpPr>
            <p:nvPr/>
          </p:nvSpPr>
          <p:spPr>
            <a:xfrm>
              <a:off x="20399800" y="38327320"/>
              <a:ext cx="2028074" cy="438580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3200" i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Object N</a:t>
              </a:r>
              <a:endParaRPr lang="en-US" sz="3200" i="1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5654663" y="38100468"/>
              <a:ext cx="22435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i="1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Invalidation</a:t>
              </a:r>
              <a:endParaRPr lang="en-US" sz="3200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36" name="Content Placeholder 2"/>
            <p:cNvSpPr txBox="1">
              <a:spLocks/>
            </p:cNvSpPr>
            <p:nvPr/>
          </p:nvSpPr>
          <p:spPr>
            <a:xfrm>
              <a:off x="20337837" y="38943463"/>
              <a:ext cx="4390168" cy="515441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360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Address tracking</a:t>
              </a:r>
              <a:endParaRPr lang="en-US" sz="3600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</p:grpSp>
      <p:sp>
        <p:nvSpPr>
          <p:cNvPr id="180" name="Right Arrow 179"/>
          <p:cNvSpPr/>
          <p:nvPr/>
        </p:nvSpPr>
        <p:spPr>
          <a:xfrm>
            <a:off x="175834" y="2861763"/>
            <a:ext cx="2134677" cy="987671"/>
          </a:xfrm>
          <a:prstGeom prst="rightArrow">
            <a:avLst/>
          </a:prstGeom>
          <a:solidFill>
            <a:srgbClr val="1DA2F2"/>
          </a:solidFill>
          <a:ln>
            <a:solidFill>
              <a:srgbClr val="1DA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</a:rPr>
              <a:t>Remote </a:t>
            </a:r>
            <a:r>
              <a:rPr lang="en-US" sz="2000" dirty="0" smtClean="0">
                <a:solidFill>
                  <a:srgbClr val="FFFFFF"/>
                </a:solidFill>
                <a:latin typeface="Gill Sans MT" charset="0"/>
                <a:ea typeface="Gill Sans MT" charset="0"/>
                <a:cs typeface="Gill Sans MT" charset="0"/>
              </a:rPr>
              <a:t>read</a:t>
            </a:r>
            <a:endParaRPr lang="en-US" sz="2000" dirty="0">
              <a:solidFill>
                <a:srgbClr val="FFFFFF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1822699" y="2825457"/>
            <a:ext cx="4090969" cy="2736874"/>
            <a:chOff x="1822699" y="2825457"/>
            <a:chExt cx="4090969" cy="2736874"/>
          </a:xfrm>
        </p:grpSpPr>
        <p:sp>
          <p:nvSpPr>
            <p:cNvPr id="160" name="Rectangle 159"/>
            <p:cNvSpPr/>
            <p:nvPr/>
          </p:nvSpPr>
          <p:spPr>
            <a:xfrm>
              <a:off x="3228595" y="2825457"/>
              <a:ext cx="2685073" cy="2735894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00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2373065" y="2825457"/>
              <a:ext cx="855530" cy="273687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76" name="Content Placeholder 2"/>
            <p:cNvSpPr txBox="1">
              <a:spLocks/>
            </p:cNvSpPr>
            <p:nvPr/>
          </p:nvSpPr>
          <p:spPr>
            <a:xfrm>
              <a:off x="1822699" y="2849792"/>
              <a:ext cx="1927370" cy="2711559"/>
            </a:xfrm>
            <a:prstGeom prst="rect">
              <a:avLst/>
            </a:prstGeom>
          </p:spPr>
          <p:txBody>
            <a:bodyPr vert="horz" lIns="68580" tIns="34290" rIns="68580" bIns="34290" rtlCol="0" anchor="ctr">
              <a:noAutofit/>
            </a:bodyPr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2400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NI</a:t>
              </a:r>
            </a:p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2400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logic</a:t>
              </a:r>
              <a:endParaRPr lang="en-US" sz="2400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2D58BA-6B81-40E5-AC79-48265F8DE687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7672172" y="2286816"/>
            <a:ext cx="777777" cy="588256"/>
            <a:chOff x="8466351" y="1802277"/>
            <a:chExt cx="777777" cy="588256"/>
          </a:xfrm>
        </p:grpSpPr>
        <p:sp>
          <p:nvSpPr>
            <p:cNvPr id="173" name="Rectangle 172"/>
            <p:cNvSpPr/>
            <p:nvPr/>
          </p:nvSpPr>
          <p:spPr>
            <a:xfrm>
              <a:off x="8534932" y="1802277"/>
              <a:ext cx="624095" cy="588256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8466351" y="1867271"/>
              <a:ext cx="7777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ill Sans" charset="0"/>
                  <a:ea typeface="Gill Sans" charset="0"/>
                  <a:cs typeface="Gill Sans" charset="0"/>
                </a:rPr>
                <a:t>CPU</a:t>
              </a:r>
              <a:endParaRPr lang="en-US" sz="240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164" name="Content Placeholder 2"/>
          <p:cNvSpPr txBox="1">
            <a:spLocks/>
          </p:cNvSpPr>
          <p:nvPr/>
        </p:nvSpPr>
        <p:spPr>
          <a:xfrm>
            <a:off x="286673" y="6024635"/>
            <a:ext cx="8629650" cy="523220"/>
          </a:xfrm>
          <a:prstGeom prst="rect">
            <a:avLst/>
          </a:prstGeom>
          <a:solidFill>
            <a:srgbClr val="4F81BD"/>
          </a:solidFill>
        </p:spPr>
        <p:txBody>
          <a:bodyPr vert="horz" lIns="36000" tIns="45720" rIns="3600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127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ill Sans Light"/>
                <a:ea typeface=""/>
                <a:cs typeface="Gill Sans Light"/>
              </a:rPr>
              <a:t>Simple hardware,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ill Sans Light"/>
                <a:ea typeface=""/>
                <a:cs typeface="Gill Sans Light"/>
              </a:rPr>
              <a:t> atomicity w/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ill Sans Light"/>
                <a:ea typeface=""/>
                <a:cs typeface="Gill Sans Light"/>
              </a:rPr>
              <a:t>zero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ill Sans Light"/>
                <a:ea typeface=""/>
                <a:cs typeface="Gill Sans Light"/>
              </a:rPr>
              <a:t> latency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ill Sans Light"/>
                <a:ea typeface=""/>
                <a:cs typeface="Gill Sans Light"/>
              </a:rPr>
              <a:t>overhead</a:t>
            </a:r>
          </a:p>
        </p:txBody>
      </p:sp>
      <p:grpSp>
        <p:nvGrpSpPr>
          <p:cNvPr id="179" name="Group 178"/>
          <p:cNvGrpSpPr/>
          <p:nvPr/>
        </p:nvGrpSpPr>
        <p:grpSpPr>
          <a:xfrm>
            <a:off x="6781095" y="5324969"/>
            <a:ext cx="1782153" cy="605512"/>
            <a:chOff x="3800692" y="4234381"/>
            <a:chExt cx="897014" cy="437452"/>
          </a:xfrm>
        </p:grpSpPr>
        <p:sp>
          <p:nvSpPr>
            <p:cNvPr id="187" name="Rectangle 186"/>
            <p:cNvSpPr/>
            <p:nvPr/>
          </p:nvSpPr>
          <p:spPr>
            <a:xfrm flipH="1">
              <a:off x="3811931" y="4234381"/>
              <a:ext cx="885775" cy="4374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TextBox 212"/>
            <p:cNvSpPr txBox="1"/>
            <p:nvPr/>
          </p:nvSpPr>
          <p:spPr>
            <a:xfrm flipH="1">
              <a:off x="3800692" y="4274292"/>
              <a:ext cx="896320" cy="333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Gill Sans" charset="0"/>
                  <a:ea typeface="Gill Sans" charset="0"/>
                  <a:cs typeface="Gill Sans" charset="0"/>
                </a:rPr>
                <a:t>Memory</a:t>
              </a:r>
              <a:endParaRPr lang="en-US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7288855" y="4869276"/>
            <a:ext cx="813209" cy="453469"/>
            <a:chOff x="3800692" y="4224139"/>
            <a:chExt cx="897014" cy="447694"/>
          </a:xfrm>
        </p:grpSpPr>
        <p:sp>
          <p:nvSpPr>
            <p:cNvPr id="169" name="Rectangle 168"/>
            <p:cNvSpPr/>
            <p:nvPr/>
          </p:nvSpPr>
          <p:spPr>
            <a:xfrm flipH="1">
              <a:off x="3811931" y="4234381"/>
              <a:ext cx="885775" cy="4374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210"/>
            <p:cNvSpPr txBox="1"/>
            <p:nvPr/>
          </p:nvSpPr>
          <p:spPr>
            <a:xfrm flipH="1">
              <a:off x="3800692" y="4224139"/>
              <a:ext cx="896320" cy="333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Gill Sans" charset="0"/>
                  <a:ea typeface="Gill Sans" charset="0"/>
                  <a:cs typeface="Gill Sans" charset="0"/>
                </a:rPr>
                <a:t>LLC</a:t>
              </a:r>
              <a:endParaRPr lang="en-US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12" name="Content Placeholder 2"/>
          <p:cNvSpPr txBox="1">
            <a:spLocks/>
          </p:cNvSpPr>
          <p:nvPr/>
        </p:nvSpPr>
        <p:spPr>
          <a:xfrm>
            <a:off x="286673" y="1323053"/>
            <a:ext cx="8808398" cy="905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2400" dirty="0" smtClean="0"/>
              <a:t>Leverage:  - “</a:t>
            </a:r>
            <a:r>
              <a:rPr lang="en-US" sz="2400" dirty="0" err="1" smtClean="0"/>
              <a:t>version+data</a:t>
            </a:r>
            <a:r>
              <a:rPr lang="en-US" sz="2400" dirty="0" smtClean="0"/>
              <a:t>” object layout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2400" dirty="0"/>
              <a:t>	 </a:t>
            </a:r>
            <a:r>
              <a:rPr lang="en-US" sz="2400" dirty="0" smtClean="0"/>
              <a:t>   -  Coherent NI integration &amp; object address contiguity</a:t>
            </a:r>
            <a:endParaRPr lang="en-US" dirty="0"/>
          </a:p>
        </p:txBody>
      </p:sp>
      <p:grpSp>
        <p:nvGrpSpPr>
          <p:cNvPr id="220" name="Group 219"/>
          <p:cNvGrpSpPr/>
          <p:nvPr/>
        </p:nvGrpSpPr>
        <p:grpSpPr>
          <a:xfrm>
            <a:off x="7355957" y="4519028"/>
            <a:ext cx="745478" cy="240406"/>
            <a:chOff x="3233962" y="5054600"/>
            <a:chExt cx="867231" cy="320449"/>
          </a:xfrm>
        </p:grpSpPr>
        <p:sp>
          <p:nvSpPr>
            <p:cNvPr id="221" name="Rectangle 220"/>
            <p:cNvSpPr/>
            <p:nvPr/>
          </p:nvSpPr>
          <p:spPr>
            <a:xfrm rot="5400000">
              <a:off x="3160459" y="5128106"/>
              <a:ext cx="320446" cy="17343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 rot="5400000">
              <a:off x="3334543" y="5128192"/>
              <a:ext cx="320447" cy="17326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 rot="5400000">
              <a:off x="3507808" y="5128192"/>
              <a:ext cx="320447" cy="17326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 rot="5400000">
              <a:off x="3681072" y="5128192"/>
              <a:ext cx="320447" cy="17326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225" name="Rectangle 224"/>
            <p:cNvSpPr/>
            <p:nvPr/>
          </p:nvSpPr>
          <p:spPr>
            <a:xfrm rot="5400000">
              <a:off x="3854337" y="5128191"/>
              <a:ext cx="320447" cy="17326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3260685" y="2732616"/>
            <a:ext cx="26137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smtClean="0">
                <a:solidFill>
                  <a:schemeClr val="bg1">
                    <a:lumMod val="1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Speculatively </a:t>
            </a:r>
          </a:p>
          <a:p>
            <a:pPr algn="ctr"/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  <a:latin typeface="Gill Sans MT" charset="0"/>
                <a:ea typeface="Gill Sans MT" charset="0"/>
                <a:cs typeface="Gill Sans MT" charset="0"/>
              </a:rPr>
              <a:t>read version &amp; data</a:t>
            </a:r>
            <a:endParaRPr lang="en-US" sz="2400" dirty="0">
              <a:solidFill>
                <a:schemeClr val="bg1">
                  <a:lumMod val="10000"/>
                </a:schemeClr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26" name="Content Placeholder 2"/>
          <p:cNvSpPr txBox="1">
            <a:spLocks/>
          </p:cNvSpPr>
          <p:nvPr/>
        </p:nvSpPr>
        <p:spPr>
          <a:xfrm>
            <a:off x="3262172" y="4115580"/>
            <a:ext cx="2678651" cy="29437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Address range tracking</a:t>
            </a:r>
            <a:endParaRPr lang="en-US" sz="2000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227" name="Group 226"/>
          <p:cNvGrpSpPr/>
          <p:nvPr/>
        </p:nvGrpSpPr>
        <p:grpSpPr>
          <a:xfrm>
            <a:off x="3885579" y="3833176"/>
            <a:ext cx="745478" cy="240406"/>
            <a:chOff x="3233962" y="5054600"/>
            <a:chExt cx="867231" cy="320449"/>
          </a:xfrm>
        </p:grpSpPr>
        <p:sp>
          <p:nvSpPr>
            <p:cNvPr id="228" name="Rectangle 227"/>
            <p:cNvSpPr/>
            <p:nvPr/>
          </p:nvSpPr>
          <p:spPr>
            <a:xfrm rot="5400000">
              <a:off x="3160459" y="5128106"/>
              <a:ext cx="320446" cy="173439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 rot="5400000">
              <a:off x="3334543" y="5128192"/>
              <a:ext cx="320447" cy="17326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 rot="5400000">
              <a:off x="3507808" y="5128192"/>
              <a:ext cx="320447" cy="17326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231" name="Rectangle 230"/>
            <p:cNvSpPr/>
            <p:nvPr/>
          </p:nvSpPr>
          <p:spPr>
            <a:xfrm rot="5400000">
              <a:off x="3681072" y="5128192"/>
              <a:ext cx="320447" cy="17326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 rot="5400000">
              <a:off x="3854337" y="5128191"/>
              <a:ext cx="320447" cy="17326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805298" y="3532645"/>
            <a:ext cx="3373821" cy="812293"/>
            <a:chOff x="4805298" y="3532645"/>
            <a:chExt cx="3373821" cy="812293"/>
          </a:xfrm>
        </p:grpSpPr>
        <p:sp>
          <p:nvSpPr>
            <p:cNvPr id="233" name="Freeform 232"/>
            <p:cNvSpPr/>
            <p:nvPr/>
          </p:nvSpPr>
          <p:spPr>
            <a:xfrm rot="1120523">
              <a:off x="4805298" y="3732146"/>
              <a:ext cx="2656368" cy="537598"/>
            </a:xfrm>
            <a:custGeom>
              <a:avLst/>
              <a:gdLst>
                <a:gd name="connsiteX0" fmla="*/ 0 w 1638300"/>
                <a:gd name="connsiteY0" fmla="*/ 381698 h 381698"/>
                <a:gd name="connsiteX1" fmla="*/ 863600 w 1638300"/>
                <a:gd name="connsiteY1" fmla="*/ 698 h 381698"/>
                <a:gd name="connsiteX2" fmla="*/ 1638300 w 1638300"/>
                <a:gd name="connsiteY2" fmla="*/ 280098 h 38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300" h="381698">
                  <a:moveTo>
                    <a:pt x="0" y="381698"/>
                  </a:moveTo>
                  <a:cubicBezTo>
                    <a:pt x="295275" y="199664"/>
                    <a:pt x="590550" y="17631"/>
                    <a:pt x="863600" y="698"/>
                  </a:cubicBezTo>
                  <a:cubicBezTo>
                    <a:pt x="1136650" y="-16235"/>
                    <a:pt x="1638300" y="280098"/>
                    <a:pt x="1638300" y="280098"/>
                  </a:cubicBezTo>
                </a:path>
              </a:pathLst>
            </a:custGeom>
            <a:noFill/>
            <a:ln w="28575">
              <a:solidFill>
                <a:srgbClr val="FFC000"/>
              </a:solidFill>
              <a:headEnd type="arrow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400">
                <a:ln>
                  <a:solidFill>
                    <a:sysClr val="windowText" lastClr="000000"/>
                  </a:solidFill>
                </a:ln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grpSp>
          <p:nvGrpSpPr>
            <p:cNvPr id="234" name="Group 233"/>
            <p:cNvGrpSpPr/>
            <p:nvPr/>
          </p:nvGrpSpPr>
          <p:grpSpPr>
            <a:xfrm>
              <a:off x="4920385" y="3532645"/>
              <a:ext cx="3258734" cy="812293"/>
              <a:chOff x="4920385" y="3532645"/>
              <a:chExt cx="3258734" cy="812293"/>
            </a:xfrm>
          </p:grpSpPr>
          <p:sp>
            <p:nvSpPr>
              <p:cNvPr id="235" name="Freeform 234"/>
              <p:cNvSpPr/>
              <p:nvPr/>
            </p:nvSpPr>
            <p:spPr>
              <a:xfrm rot="1050841">
                <a:off x="4939502" y="3661235"/>
                <a:ext cx="3067819" cy="537598"/>
              </a:xfrm>
              <a:custGeom>
                <a:avLst/>
                <a:gdLst>
                  <a:gd name="connsiteX0" fmla="*/ 0 w 1638300"/>
                  <a:gd name="connsiteY0" fmla="*/ 381698 h 381698"/>
                  <a:gd name="connsiteX1" fmla="*/ 863600 w 1638300"/>
                  <a:gd name="connsiteY1" fmla="*/ 698 h 381698"/>
                  <a:gd name="connsiteX2" fmla="*/ 1638300 w 1638300"/>
                  <a:gd name="connsiteY2" fmla="*/ 280098 h 381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38300" h="381698">
                    <a:moveTo>
                      <a:pt x="0" y="381698"/>
                    </a:moveTo>
                    <a:cubicBezTo>
                      <a:pt x="295275" y="199664"/>
                      <a:pt x="590550" y="17631"/>
                      <a:pt x="863600" y="698"/>
                    </a:cubicBezTo>
                    <a:cubicBezTo>
                      <a:pt x="1136650" y="-16235"/>
                      <a:pt x="1638300" y="280098"/>
                      <a:pt x="1638300" y="280098"/>
                    </a:cubicBezTo>
                  </a:path>
                </a:pathLst>
              </a:custGeom>
              <a:noFill/>
              <a:ln w="28575">
                <a:solidFill>
                  <a:srgbClr val="1DA2F2"/>
                </a:solidFill>
                <a:headEnd type="arrow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4400">
                  <a:ln>
                    <a:solidFill>
                      <a:sysClr val="windowText" lastClr="000000"/>
                    </a:solidFill>
                  </a:ln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236" name="Freeform 235"/>
              <p:cNvSpPr/>
              <p:nvPr/>
            </p:nvSpPr>
            <p:spPr>
              <a:xfrm rot="1221287">
                <a:off x="4920385" y="3532645"/>
                <a:ext cx="3258734" cy="594714"/>
              </a:xfrm>
              <a:custGeom>
                <a:avLst/>
                <a:gdLst>
                  <a:gd name="connsiteX0" fmla="*/ 0 w 1638300"/>
                  <a:gd name="connsiteY0" fmla="*/ 381698 h 381698"/>
                  <a:gd name="connsiteX1" fmla="*/ 863600 w 1638300"/>
                  <a:gd name="connsiteY1" fmla="*/ 698 h 381698"/>
                  <a:gd name="connsiteX2" fmla="*/ 1638300 w 1638300"/>
                  <a:gd name="connsiteY2" fmla="*/ 280098 h 381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38300" h="381698">
                    <a:moveTo>
                      <a:pt x="0" y="381698"/>
                    </a:moveTo>
                    <a:cubicBezTo>
                      <a:pt x="295275" y="199664"/>
                      <a:pt x="590550" y="17631"/>
                      <a:pt x="863600" y="698"/>
                    </a:cubicBezTo>
                    <a:cubicBezTo>
                      <a:pt x="1136650" y="-16235"/>
                      <a:pt x="1638300" y="280098"/>
                      <a:pt x="1638300" y="280098"/>
                    </a:cubicBezTo>
                  </a:path>
                </a:pathLst>
              </a:custGeom>
              <a:noFill/>
              <a:ln w="28575">
                <a:solidFill>
                  <a:srgbClr val="1DA2F2"/>
                </a:solidFill>
                <a:headEnd type="arrow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4400">
                  <a:ln>
                    <a:solidFill>
                      <a:sysClr val="windowText" lastClr="000000"/>
                    </a:solidFill>
                  </a:ln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237" name="Freeform 236"/>
              <p:cNvSpPr/>
              <p:nvPr/>
            </p:nvSpPr>
            <p:spPr>
              <a:xfrm rot="732194">
                <a:off x="5027903" y="3933207"/>
                <a:ext cx="2582122" cy="411731"/>
              </a:xfrm>
              <a:custGeom>
                <a:avLst/>
                <a:gdLst>
                  <a:gd name="connsiteX0" fmla="*/ 0 w 1638300"/>
                  <a:gd name="connsiteY0" fmla="*/ 381698 h 381698"/>
                  <a:gd name="connsiteX1" fmla="*/ 863600 w 1638300"/>
                  <a:gd name="connsiteY1" fmla="*/ 698 h 381698"/>
                  <a:gd name="connsiteX2" fmla="*/ 1638300 w 1638300"/>
                  <a:gd name="connsiteY2" fmla="*/ 280098 h 381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38300" h="381698">
                    <a:moveTo>
                      <a:pt x="0" y="381698"/>
                    </a:moveTo>
                    <a:cubicBezTo>
                      <a:pt x="295275" y="199664"/>
                      <a:pt x="590550" y="17631"/>
                      <a:pt x="863600" y="698"/>
                    </a:cubicBezTo>
                    <a:cubicBezTo>
                      <a:pt x="1136650" y="-16235"/>
                      <a:pt x="1638300" y="280098"/>
                      <a:pt x="1638300" y="280098"/>
                    </a:cubicBezTo>
                  </a:path>
                </a:pathLst>
              </a:custGeom>
              <a:noFill/>
              <a:ln w="28575">
                <a:solidFill>
                  <a:srgbClr val="1DA2F2"/>
                </a:solidFill>
                <a:headEnd type="arrow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4400">
                  <a:ln>
                    <a:solidFill>
                      <a:sysClr val="windowText" lastClr="000000"/>
                    </a:solidFill>
                  </a:ln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238" name="Freeform 237"/>
              <p:cNvSpPr/>
              <p:nvPr/>
            </p:nvSpPr>
            <p:spPr>
              <a:xfrm rot="931413">
                <a:off x="4944321" y="3741886"/>
                <a:ext cx="2904600" cy="537598"/>
              </a:xfrm>
              <a:custGeom>
                <a:avLst/>
                <a:gdLst>
                  <a:gd name="connsiteX0" fmla="*/ 0 w 1638300"/>
                  <a:gd name="connsiteY0" fmla="*/ 381698 h 381698"/>
                  <a:gd name="connsiteX1" fmla="*/ 863600 w 1638300"/>
                  <a:gd name="connsiteY1" fmla="*/ 698 h 381698"/>
                  <a:gd name="connsiteX2" fmla="*/ 1638300 w 1638300"/>
                  <a:gd name="connsiteY2" fmla="*/ 280098 h 381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38300" h="381698">
                    <a:moveTo>
                      <a:pt x="0" y="381698"/>
                    </a:moveTo>
                    <a:cubicBezTo>
                      <a:pt x="295275" y="199664"/>
                      <a:pt x="590550" y="17631"/>
                      <a:pt x="863600" y="698"/>
                    </a:cubicBezTo>
                    <a:cubicBezTo>
                      <a:pt x="1136650" y="-16235"/>
                      <a:pt x="1638300" y="280098"/>
                      <a:pt x="1638300" y="280098"/>
                    </a:cubicBezTo>
                  </a:path>
                </a:pathLst>
              </a:custGeom>
              <a:noFill/>
              <a:ln w="28575">
                <a:solidFill>
                  <a:srgbClr val="1DA2F2"/>
                </a:solidFill>
                <a:headEnd type="arrow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4400">
                  <a:ln>
                    <a:solidFill>
                      <a:sysClr val="windowText" lastClr="000000"/>
                    </a:solidFill>
                  </a:ln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</p:grpSp>
      </p:grpSp>
      <p:grpSp>
        <p:nvGrpSpPr>
          <p:cNvPr id="239" name="Group 238"/>
          <p:cNvGrpSpPr/>
          <p:nvPr/>
        </p:nvGrpSpPr>
        <p:grpSpPr>
          <a:xfrm>
            <a:off x="7867882" y="2986208"/>
            <a:ext cx="1037337" cy="1211038"/>
            <a:chOff x="5193962" y="4070236"/>
            <a:chExt cx="1037337" cy="1211038"/>
          </a:xfrm>
        </p:grpSpPr>
        <p:sp>
          <p:nvSpPr>
            <p:cNvPr id="240" name="TextBox 239"/>
            <p:cNvSpPr txBox="1"/>
            <p:nvPr/>
          </p:nvSpPr>
          <p:spPr>
            <a:xfrm>
              <a:off x="5269503" y="4540432"/>
              <a:ext cx="9617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Gill Sans MT" charset="0"/>
                  <a:ea typeface="Gill Sans MT" charset="0"/>
                  <a:cs typeface="Gill Sans MT" charset="0"/>
                </a:rPr>
                <a:t>write</a:t>
              </a:r>
            </a:p>
          </p:txBody>
        </p:sp>
        <p:cxnSp>
          <p:nvCxnSpPr>
            <p:cNvPr id="241" name="Straight Arrow Connector 240"/>
            <p:cNvCxnSpPr/>
            <p:nvPr/>
          </p:nvCxnSpPr>
          <p:spPr>
            <a:xfrm flipH="1">
              <a:off x="5193962" y="4070236"/>
              <a:ext cx="233554" cy="121103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2" name="TextBox 241"/>
          <p:cNvSpPr txBox="1"/>
          <p:nvPr/>
        </p:nvSpPr>
        <p:spPr>
          <a:xfrm>
            <a:off x="3786005" y="4727208"/>
            <a:ext cx="1593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smtClean="0">
                <a:solidFill>
                  <a:srgbClr val="FF0000"/>
                </a:solidFill>
                <a:latin typeface="Gill Sans MT" charset="0"/>
                <a:ea typeface="Gill Sans MT" charset="0"/>
                <a:cs typeface="Gill Sans MT" charset="0"/>
              </a:rPr>
              <a:t>ABORT!</a:t>
            </a:r>
            <a:endParaRPr lang="en-US" sz="2400" dirty="0" smtClean="0">
              <a:solidFill>
                <a:srgbClr val="FF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4273863" y="4545053"/>
            <a:ext cx="3082582" cy="506433"/>
            <a:chOff x="4273863" y="4545053"/>
            <a:chExt cx="3082582" cy="506433"/>
          </a:xfrm>
        </p:grpSpPr>
        <p:sp>
          <p:nvSpPr>
            <p:cNvPr id="174" name="TextBox 173"/>
            <p:cNvSpPr txBox="1"/>
            <p:nvPr/>
          </p:nvSpPr>
          <p:spPr>
            <a:xfrm>
              <a:off x="5762583" y="4651376"/>
              <a:ext cx="15938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>
                  <a:solidFill>
                    <a:srgbClr val="FF0000"/>
                  </a:solidFill>
                  <a:latin typeface="Gill Sans MT" charset="0"/>
                  <a:ea typeface="Gill Sans MT" charset="0"/>
                  <a:cs typeface="Gill Sans MT" charset="0"/>
                </a:rPr>
                <a:t>invalidation</a:t>
              </a:r>
            </a:p>
          </p:txBody>
        </p:sp>
        <p:sp>
          <p:nvSpPr>
            <p:cNvPr id="243" name="Freeform 242"/>
            <p:cNvSpPr/>
            <p:nvPr/>
          </p:nvSpPr>
          <p:spPr>
            <a:xfrm rot="993465" flipV="1">
              <a:off x="4273863" y="4545053"/>
              <a:ext cx="2927118" cy="456648"/>
            </a:xfrm>
            <a:custGeom>
              <a:avLst/>
              <a:gdLst>
                <a:gd name="connsiteX0" fmla="*/ 0 w 1638300"/>
                <a:gd name="connsiteY0" fmla="*/ 381698 h 381698"/>
                <a:gd name="connsiteX1" fmla="*/ 863600 w 1638300"/>
                <a:gd name="connsiteY1" fmla="*/ 698 h 381698"/>
                <a:gd name="connsiteX2" fmla="*/ 1638300 w 1638300"/>
                <a:gd name="connsiteY2" fmla="*/ 280098 h 38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300" h="381698">
                  <a:moveTo>
                    <a:pt x="0" y="381698"/>
                  </a:moveTo>
                  <a:cubicBezTo>
                    <a:pt x="295275" y="199664"/>
                    <a:pt x="590550" y="17631"/>
                    <a:pt x="863600" y="698"/>
                  </a:cubicBezTo>
                  <a:cubicBezTo>
                    <a:pt x="1136650" y="-16235"/>
                    <a:pt x="1638300" y="280098"/>
                    <a:pt x="1638300" y="28009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headEnd type="arrow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400">
                <a:ln>
                  <a:solidFill>
                    <a:sysClr val="windowText" lastClr="000000"/>
                  </a:solidFill>
                </a:ln>
                <a:latin typeface="Gill Sans MT" charset="0"/>
                <a:ea typeface="Gill Sans MT" charset="0"/>
                <a:cs typeface="Gill Sans MT" charset="0"/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-80196" y="5053032"/>
            <a:ext cx="2717677" cy="705711"/>
            <a:chOff x="-80196" y="4854252"/>
            <a:chExt cx="2717677" cy="705711"/>
          </a:xfrm>
        </p:grpSpPr>
        <p:pic>
          <p:nvPicPr>
            <p:cNvPr id="165" name="Picture 164"/>
            <p:cNvPicPr>
              <a:picLocks noChangeAspect="1"/>
            </p:cNvPicPr>
            <p:nvPr/>
          </p:nvPicPr>
          <p:blipFill>
            <a:blip r:embed="rId3" cstate="print">
              <a:alphaModFix amt="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2802" y="4854252"/>
              <a:ext cx="767232" cy="519798"/>
            </a:xfrm>
            <a:prstGeom prst="rect">
              <a:avLst/>
            </a:prstGeom>
            <a:ln>
              <a:noFill/>
            </a:ln>
          </p:spPr>
        </p:pic>
        <p:sp>
          <p:nvSpPr>
            <p:cNvPr id="166" name="Content Placeholder 2"/>
            <p:cNvSpPr txBox="1">
              <a:spLocks/>
            </p:cNvSpPr>
            <p:nvPr/>
          </p:nvSpPr>
          <p:spPr>
            <a:xfrm>
              <a:off x="-80196" y="5253182"/>
              <a:ext cx="2717677" cy="306781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2400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Network</a:t>
              </a:r>
              <a:endParaRPr lang="en-US" sz="2400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715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nimBg="1"/>
      <p:bldP spid="164" grpId="0" animBg="1"/>
      <p:bldP spid="60" grpId="0"/>
      <p:bldP spid="226" grpId="0"/>
      <p:bldP spid="2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03" y="151725"/>
            <a:ext cx="8239126" cy="815103"/>
          </a:xfrm>
        </p:spPr>
        <p:txBody>
          <a:bodyPr>
            <a:noAutofit/>
          </a:bodyPr>
          <a:lstStyle/>
          <a:p>
            <a:r>
              <a:rPr lang="en-US" sz="3200" dirty="0" smtClean="0"/>
              <a:t>Address Range Tracking Implementation</a:t>
            </a:r>
            <a:endParaRPr lang="en-US" sz="3200" dirty="0"/>
          </a:p>
        </p:txBody>
      </p:sp>
      <p:grpSp>
        <p:nvGrpSpPr>
          <p:cNvPr id="9" name="Group 8"/>
          <p:cNvGrpSpPr/>
          <p:nvPr/>
        </p:nvGrpSpPr>
        <p:grpSpPr>
          <a:xfrm>
            <a:off x="-442106" y="1368732"/>
            <a:ext cx="6939417" cy="3507904"/>
            <a:chOff x="-263928" y="2824478"/>
            <a:chExt cx="6939417" cy="2737853"/>
          </a:xfrm>
        </p:grpSpPr>
        <p:sp>
          <p:nvSpPr>
            <p:cNvPr id="10" name="Rectangle 9"/>
            <p:cNvSpPr/>
            <p:nvPr/>
          </p:nvSpPr>
          <p:spPr>
            <a:xfrm>
              <a:off x="2745995" y="2825457"/>
              <a:ext cx="3929494" cy="2735894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00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99803" y="2825457"/>
              <a:ext cx="846192" cy="273687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1327399" y="2824478"/>
              <a:ext cx="1927370" cy="2736872"/>
            </a:xfrm>
            <a:prstGeom prst="rect">
              <a:avLst/>
            </a:prstGeom>
          </p:spPr>
          <p:txBody>
            <a:bodyPr vert="horz" lIns="68580" tIns="34290" rIns="68580" bIns="34290" rtlCol="0" anchor="ctr">
              <a:noAutofit/>
            </a:bodyPr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2400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NI</a:t>
              </a:r>
            </a:p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2400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logic</a:t>
              </a:r>
              <a:endParaRPr lang="en-US" sz="2400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16" name="Content Placeholder 2"/>
            <p:cNvSpPr txBox="1">
              <a:spLocks/>
            </p:cNvSpPr>
            <p:nvPr/>
          </p:nvSpPr>
          <p:spPr>
            <a:xfrm>
              <a:off x="-263928" y="4718401"/>
              <a:ext cx="2717677" cy="306781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2400" dirty="0" smtClean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rPr>
                <a:t>Network</a:t>
              </a:r>
              <a:endParaRPr lang="en-US" sz="2400" dirty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</p:grpSp>
      <p:sp>
        <p:nvSpPr>
          <p:cNvPr id="19" name="Content Placeholder 2"/>
          <p:cNvSpPr txBox="1">
            <a:spLocks/>
          </p:cNvSpPr>
          <p:nvPr/>
        </p:nvSpPr>
        <p:spPr>
          <a:xfrm>
            <a:off x="5243302" y="1871140"/>
            <a:ext cx="1082482" cy="2963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Object 0</a:t>
            </a:r>
            <a:endParaRPr lang="en-US" sz="1800" i="1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 rot="5400000">
            <a:off x="5337670" y="3347739"/>
            <a:ext cx="664995" cy="63454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s-IS" sz="1600" b="1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…</a:t>
            </a:r>
            <a:endParaRPr lang="en-US" sz="1600" b="1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5259563" y="2823725"/>
            <a:ext cx="1082482" cy="2963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Object 1</a:t>
            </a:r>
            <a:endParaRPr lang="en-US" sz="1800" i="1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327421" y="4045392"/>
            <a:ext cx="1082482" cy="2963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i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Object N</a:t>
            </a:r>
            <a:endParaRPr lang="en-US" sz="1800" i="1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134339" y="4471612"/>
            <a:ext cx="2343246" cy="34831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Stream buffers</a:t>
            </a:r>
            <a:endParaRPr lang="en-US" sz="2000" b="1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 rot="21328884">
            <a:off x="3850657" y="1358338"/>
            <a:ext cx="3795079" cy="544563"/>
            <a:chOff x="5023936" y="2556639"/>
            <a:chExt cx="2058854" cy="544563"/>
          </a:xfrm>
        </p:grpSpPr>
        <p:sp>
          <p:nvSpPr>
            <p:cNvPr id="54" name="Freeform 53"/>
            <p:cNvSpPr/>
            <p:nvPr/>
          </p:nvSpPr>
          <p:spPr>
            <a:xfrm rot="269307">
              <a:off x="5023936" y="2930091"/>
              <a:ext cx="2058854" cy="171111"/>
            </a:xfrm>
            <a:custGeom>
              <a:avLst/>
              <a:gdLst>
                <a:gd name="connsiteX0" fmla="*/ 0 w 1638300"/>
                <a:gd name="connsiteY0" fmla="*/ 381698 h 381698"/>
                <a:gd name="connsiteX1" fmla="*/ 863600 w 1638300"/>
                <a:gd name="connsiteY1" fmla="*/ 698 h 381698"/>
                <a:gd name="connsiteX2" fmla="*/ 1638300 w 1638300"/>
                <a:gd name="connsiteY2" fmla="*/ 280098 h 38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300" h="381698">
                  <a:moveTo>
                    <a:pt x="0" y="381698"/>
                  </a:moveTo>
                  <a:cubicBezTo>
                    <a:pt x="295275" y="199664"/>
                    <a:pt x="590550" y="17631"/>
                    <a:pt x="863600" y="698"/>
                  </a:cubicBezTo>
                  <a:cubicBezTo>
                    <a:pt x="1136650" y="-16235"/>
                    <a:pt x="1638300" y="280098"/>
                    <a:pt x="1638300" y="280098"/>
                  </a:cubicBezTo>
                </a:path>
              </a:pathLst>
            </a:custGeom>
            <a:noFill/>
            <a:ln w="28575">
              <a:solidFill>
                <a:srgbClr val="1DA2F2"/>
              </a:solidFill>
              <a:headEnd type="none" w="med" len="med"/>
              <a:tailEnd type="arrow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400">
                <a:ln>
                  <a:solidFill>
                    <a:sysClr val="windowText" lastClr="000000"/>
                  </a:solidFill>
                </a:ln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rot="271116">
              <a:off x="5135539" y="2556639"/>
              <a:ext cx="178858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>
                  <a:solidFill>
                    <a:srgbClr val="1DA2F2"/>
                  </a:solidFill>
                  <a:latin typeface="Gill Sans MT" charset="0"/>
                  <a:ea typeface="Gill Sans MT" charset="0"/>
                  <a:cs typeface="Gill Sans MT" charset="0"/>
                </a:rPr>
                <a:t>read cache lines</a:t>
              </a:r>
            </a:p>
          </p:txBody>
        </p:sp>
      </p:grpSp>
      <p:sp>
        <p:nvSpPr>
          <p:cNvPr id="74" name="Content Placeholder 2"/>
          <p:cNvSpPr txBox="1">
            <a:spLocks/>
          </p:cNvSpPr>
          <p:nvPr/>
        </p:nvSpPr>
        <p:spPr>
          <a:xfrm rot="5400000">
            <a:off x="3915444" y="3344937"/>
            <a:ext cx="664995" cy="63454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s-IS" sz="1600" b="1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…</a:t>
            </a:r>
            <a:endParaRPr lang="en-US" sz="1600" b="1" dirty="0">
              <a:solidFill>
                <a:srgbClr val="000000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3315614" y="1921398"/>
            <a:ext cx="1946095" cy="240584"/>
            <a:chOff x="3315614" y="1921398"/>
            <a:chExt cx="1946095" cy="240584"/>
          </a:xfrm>
        </p:grpSpPr>
        <p:grpSp>
          <p:nvGrpSpPr>
            <p:cNvPr id="18" name="Group 17"/>
            <p:cNvGrpSpPr/>
            <p:nvPr/>
          </p:nvGrpSpPr>
          <p:grpSpPr>
            <a:xfrm>
              <a:off x="3315614" y="1921574"/>
              <a:ext cx="1193077" cy="240408"/>
              <a:chOff x="3233961" y="5054597"/>
              <a:chExt cx="1387932" cy="320451"/>
            </a:xfrm>
          </p:grpSpPr>
          <p:sp>
            <p:nvSpPr>
              <p:cNvPr id="39" name="Rectangle 38"/>
              <p:cNvSpPr/>
              <p:nvPr/>
            </p:nvSpPr>
            <p:spPr>
              <a:xfrm rot="5400000">
                <a:off x="3704459" y="4584099"/>
                <a:ext cx="320446" cy="1261441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 rot="5400000">
                <a:off x="3334543" y="5128192"/>
                <a:ext cx="320447" cy="1732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 rot="5400000">
                <a:off x="3507808" y="5128192"/>
                <a:ext cx="320447" cy="1732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 rot="5400000">
                <a:off x="3681072" y="5128192"/>
                <a:ext cx="320447" cy="1732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43" name="Group 42"/>
              <p:cNvGrpSpPr/>
              <p:nvPr/>
            </p:nvGrpSpPr>
            <p:grpSpPr>
              <a:xfrm>
                <a:off x="3927928" y="5054600"/>
                <a:ext cx="693965" cy="320447"/>
                <a:chOff x="3386363" y="5207001"/>
                <a:chExt cx="693965" cy="320447"/>
              </a:xfrm>
            </p:grpSpPr>
            <p:sp>
              <p:nvSpPr>
                <p:cNvPr id="44" name="Rectangle 43"/>
                <p:cNvSpPr/>
                <p:nvPr/>
              </p:nvSpPr>
              <p:spPr>
                <a:xfrm rot="5400000">
                  <a:off x="3312772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 rot="5400000">
                  <a:off x="3486943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 rot="5400000">
                  <a:off x="3660208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47" name="Rectangle 46"/>
                <p:cNvSpPr/>
                <p:nvPr/>
              </p:nvSpPr>
              <p:spPr>
                <a:xfrm rot="5400000">
                  <a:off x="3833472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</p:grpSp>
        </p:grpSp>
        <p:grpSp>
          <p:nvGrpSpPr>
            <p:cNvPr id="75" name="Group 74"/>
            <p:cNvGrpSpPr/>
            <p:nvPr/>
          </p:nvGrpSpPr>
          <p:grpSpPr>
            <a:xfrm>
              <a:off x="4059347" y="1921398"/>
              <a:ext cx="1202362" cy="240408"/>
              <a:chOff x="3223160" y="5054598"/>
              <a:chExt cx="1398733" cy="320451"/>
            </a:xfrm>
          </p:grpSpPr>
          <p:sp>
            <p:nvSpPr>
              <p:cNvPr id="76" name="Rectangle 75"/>
              <p:cNvSpPr/>
              <p:nvPr/>
            </p:nvSpPr>
            <p:spPr>
              <a:xfrm rot="5400000">
                <a:off x="3693658" y="4584100"/>
                <a:ext cx="320446" cy="1261441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 rot="5400000">
                <a:off x="3331842" y="5125494"/>
                <a:ext cx="320447" cy="178664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 rot="5400000">
                <a:off x="3507808" y="5128192"/>
                <a:ext cx="320447" cy="1732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 rot="5400000">
                <a:off x="3681072" y="5128192"/>
                <a:ext cx="320447" cy="1732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80" name="Group 79"/>
              <p:cNvGrpSpPr/>
              <p:nvPr/>
            </p:nvGrpSpPr>
            <p:grpSpPr>
              <a:xfrm>
                <a:off x="3927928" y="5054600"/>
                <a:ext cx="693965" cy="320447"/>
                <a:chOff x="3386363" y="5207001"/>
                <a:chExt cx="693965" cy="320447"/>
              </a:xfrm>
            </p:grpSpPr>
            <p:sp>
              <p:nvSpPr>
                <p:cNvPr id="81" name="Rectangle 80"/>
                <p:cNvSpPr/>
                <p:nvPr/>
              </p:nvSpPr>
              <p:spPr>
                <a:xfrm rot="5400000">
                  <a:off x="3312772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 rot="5400000">
                  <a:off x="3486943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 rot="5400000">
                  <a:off x="3660208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 rot="5400000">
                  <a:off x="3833472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</p:grpSp>
        </p:grpSp>
      </p:grpSp>
      <p:grpSp>
        <p:nvGrpSpPr>
          <p:cNvPr id="86" name="Group 85"/>
          <p:cNvGrpSpPr/>
          <p:nvPr/>
        </p:nvGrpSpPr>
        <p:grpSpPr>
          <a:xfrm>
            <a:off x="3303807" y="2873017"/>
            <a:ext cx="1946094" cy="240585"/>
            <a:chOff x="3315614" y="1921397"/>
            <a:chExt cx="1946094" cy="240585"/>
          </a:xfrm>
        </p:grpSpPr>
        <p:grpSp>
          <p:nvGrpSpPr>
            <p:cNvPr id="87" name="Group 86"/>
            <p:cNvGrpSpPr/>
            <p:nvPr/>
          </p:nvGrpSpPr>
          <p:grpSpPr>
            <a:xfrm>
              <a:off x="3315614" y="1921574"/>
              <a:ext cx="1193077" cy="240408"/>
              <a:chOff x="3233961" y="5054597"/>
              <a:chExt cx="1387932" cy="320451"/>
            </a:xfrm>
          </p:grpSpPr>
          <p:sp>
            <p:nvSpPr>
              <p:cNvPr id="98" name="Rectangle 97"/>
              <p:cNvSpPr/>
              <p:nvPr/>
            </p:nvSpPr>
            <p:spPr>
              <a:xfrm rot="5400000">
                <a:off x="3704459" y="4584099"/>
                <a:ext cx="320446" cy="1261441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 rot="5400000">
                <a:off x="3334543" y="5128192"/>
                <a:ext cx="320447" cy="173265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 rot="5400000">
                <a:off x="3507808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 rot="5400000">
                <a:off x="3681072" y="5128192"/>
                <a:ext cx="320447" cy="173265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02" name="Group 101"/>
              <p:cNvGrpSpPr/>
              <p:nvPr/>
            </p:nvGrpSpPr>
            <p:grpSpPr>
              <a:xfrm>
                <a:off x="3927928" y="5054600"/>
                <a:ext cx="693965" cy="320447"/>
                <a:chOff x="3386363" y="5207001"/>
                <a:chExt cx="693965" cy="320447"/>
              </a:xfrm>
            </p:grpSpPr>
            <p:sp>
              <p:nvSpPr>
                <p:cNvPr id="103" name="Rectangle 102"/>
                <p:cNvSpPr/>
                <p:nvPr/>
              </p:nvSpPr>
              <p:spPr>
                <a:xfrm rot="5400000">
                  <a:off x="3312772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 rot="5400000">
                  <a:off x="3486943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 rot="5400000">
                  <a:off x="3660208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 rot="5400000">
                  <a:off x="3833472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</p:grpSp>
        </p:grpSp>
        <p:grpSp>
          <p:nvGrpSpPr>
            <p:cNvPr id="88" name="Group 87"/>
            <p:cNvGrpSpPr/>
            <p:nvPr/>
          </p:nvGrpSpPr>
          <p:grpSpPr>
            <a:xfrm>
              <a:off x="4068631" y="1921397"/>
              <a:ext cx="1193077" cy="240408"/>
              <a:chOff x="3233961" y="5054597"/>
              <a:chExt cx="1387932" cy="320451"/>
            </a:xfrm>
          </p:grpSpPr>
          <p:sp>
            <p:nvSpPr>
              <p:cNvPr id="89" name="Rectangle 88"/>
              <p:cNvSpPr/>
              <p:nvPr/>
            </p:nvSpPr>
            <p:spPr>
              <a:xfrm rot="5400000">
                <a:off x="3704459" y="4584099"/>
                <a:ext cx="320446" cy="1261441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90" name="Rectangle 89"/>
              <p:cNvSpPr/>
              <p:nvPr/>
            </p:nvSpPr>
            <p:spPr>
              <a:xfrm rot="5400000">
                <a:off x="3334543" y="5128192"/>
                <a:ext cx="320447" cy="173265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 rot="5400000">
                <a:off x="3507808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>
              <a:xfrm rot="5400000">
                <a:off x="3681072" y="5128192"/>
                <a:ext cx="320447" cy="1732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93" name="Group 92"/>
              <p:cNvGrpSpPr/>
              <p:nvPr/>
            </p:nvGrpSpPr>
            <p:grpSpPr>
              <a:xfrm>
                <a:off x="3927928" y="5054600"/>
                <a:ext cx="693965" cy="320447"/>
                <a:chOff x="3386363" y="5207001"/>
                <a:chExt cx="693965" cy="320447"/>
              </a:xfrm>
            </p:grpSpPr>
            <p:sp>
              <p:nvSpPr>
                <p:cNvPr id="94" name="Rectangle 93"/>
                <p:cNvSpPr/>
                <p:nvPr/>
              </p:nvSpPr>
              <p:spPr>
                <a:xfrm rot="5400000">
                  <a:off x="3312772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 rot="5400000">
                  <a:off x="3486943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 rot="5400000">
                  <a:off x="3660208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 rot="5400000">
                  <a:off x="3833472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</p:grpSp>
        </p:grpSp>
      </p:grpSp>
      <p:grpSp>
        <p:nvGrpSpPr>
          <p:cNvPr id="107" name="Group 106"/>
          <p:cNvGrpSpPr/>
          <p:nvPr/>
        </p:nvGrpSpPr>
        <p:grpSpPr>
          <a:xfrm>
            <a:off x="3303807" y="4082881"/>
            <a:ext cx="1946096" cy="240603"/>
            <a:chOff x="3315614" y="1921379"/>
            <a:chExt cx="1946096" cy="240603"/>
          </a:xfrm>
        </p:grpSpPr>
        <p:grpSp>
          <p:nvGrpSpPr>
            <p:cNvPr id="108" name="Group 107"/>
            <p:cNvGrpSpPr/>
            <p:nvPr/>
          </p:nvGrpSpPr>
          <p:grpSpPr>
            <a:xfrm>
              <a:off x="3315614" y="1921574"/>
              <a:ext cx="1193077" cy="240408"/>
              <a:chOff x="3233961" y="5054597"/>
              <a:chExt cx="1387932" cy="320451"/>
            </a:xfrm>
          </p:grpSpPr>
          <p:sp>
            <p:nvSpPr>
              <p:cNvPr id="119" name="Rectangle 118"/>
              <p:cNvSpPr/>
              <p:nvPr/>
            </p:nvSpPr>
            <p:spPr>
              <a:xfrm rot="5400000">
                <a:off x="3704459" y="4584099"/>
                <a:ext cx="320446" cy="1261441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 rot="5400000">
                <a:off x="3334543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 rot="5400000">
                <a:off x="3507808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 rot="5400000">
                <a:off x="3681072" y="5128192"/>
                <a:ext cx="320447" cy="173265"/>
              </a:xfrm>
              <a:prstGeom prst="rect">
                <a:avLst/>
              </a:prstGeom>
              <a:solidFill>
                <a:schemeClr val="bg2">
                  <a:lumMod val="8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3927928" y="5054600"/>
                <a:ext cx="693965" cy="320447"/>
                <a:chOff x="3386363" y="5207001"/>
                <a:chExt cx="693965" cy="320447"/>
              </a:xfrm>
            </p:grpSpPr>
            <p:sp>
              <p:nvSpPr>
                <p:cNvPr id="124" name="Rectangle 123"/>
                <p:cNvSpPr/>
                <p:nvPr/>
              </p:nvSpPr>
              <p:spPr>
                <a:xfrm rot="5400000">
                  <a:off x="3312772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 rot="5400000">
                  <a:off x="3486943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 rot="5400000">
                  <a:off x="3660208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 rot="5400000">
                  <a:off x="3833472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</p:grpSp>
        </p:grpSp>
        <p:grpSp>
          <p:nvGrpSpPr>
            <p:cNvPr id="109" name="Group 108"/>
            <p:cNvGrpSpPr/>
            <p:nvPr/>
          </p:nvGrpSpPr>
          <p:grpSpPr>
            <a:xfrm>
              <a:off x="4059347" y="1921379"/>
              <a:ext cx="1202363" cy="240406"/>
              <a:chOff x="3223159" y="5054598"/>
              <a:chExt cx="1398734" cy="320450"/>
            </a:xfrm>
          </p:grpSpPr>
          <p:sp>
            <p:nvSpPr>
              <p:cNvPr id="110" name="Rectangle 109"/>
              <p:cNvSpPr/>
              <p:nvPr/>
            </p:nvSpPr>
            <p:spPr>
              <a:xfrm rot="5400000">
                <a:off x="3693658" y="4584099"/>
                <a:ext cx="320444" cy="1261441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 rot="5400000">
                <a:off x="3334543" y="5128192"/>
                <a:ext cx="320447" cy="1732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 rot="5400000">
                <a:off x="3507808" y="5128192"/>
                <a:ext cx="320447" cy="1732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 rot="5400000">
                <a:off x="3681072" y="5128192"/>
                <a:ext cx="320447" cy="1732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14" name="Group 113"/>
              <p:cNvGrpSpPr/>
              <p:nvPr/>
            </p:nvGrpSpPr>
            <p:grpSpPr>
              <a:xfrm>
                <a:off x="3927928" y="5054600"/>
                <a:ext cx="693965" cy="320447"/>
                <a:chOff x="3386363" y="5207001"/>
                <a:chExt cx="693965" cy="320447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 rot="5400000">
                  <a:off x="3312772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16" name="Rectangle 115"/>
                <p:cNvSpPr/>
                <p:nvPr/>
              </p:nvSpPr>
              <p:spPr>
                <a:xfrm rot="5400000">
                  <a:off x="3486943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 rot="5400000">
                  <a:off x="3660208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 rot="5400000">
                  <a:off x="3833472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</p:grpSp>
        </p:grpSp>
      </p:grpSp>
      <p:sp>
        <p:nvSpPr>
          <p:cNvPr id="143" name="Rectangle 142"/>
          <p:cNvSpPr/>
          <p:nvPr/>
        </p:nvSpPr>
        <p:spPr>
          <a:xfrm rot="5400000">
            <a:off x="3527067" y="5075356"/>
            <a:ext cx="234510" cy="13243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 dirty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44" name="Rectangle 143"/>
          <p:cNvSpPr/>
          <p:nvPr/>
        </p:nvSpPr>
        <p:spPr>
          <a:xfrm rot="5400000">
            <a:off x="3527067" y="5418256"/>
            <a:ext cx="234510" cy="132439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 dirty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45" name="Rectangle 144"/>
          <p:cNvSpPr/>
          <p:nvPr/>
        </p:nvSpPr>
        <p:spPr>
          <a:xfrm rot="5400000">
            <a:off x="3527067" y="5786556"/>
            <a:ext cx="234510" cy="13243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 dirty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754235" y="4935333"/>
            <a:ext cx="4991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Free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3744173" y="5292196"/>
            <a:ext cx="6012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Used (awaiting reply from memory)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744173" y="5652720"/>
            <a:ext cx="6711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Completed (memory reply received)</a:t>
            </a:r>
          </a:p>
        </p:txBody>
      </p:sp>
      <p:grpSp>
        <p:nvGrpSpPr>
          <p:cNvPr id="149" name="Group 148"/>
          <p:cNvGrpSpPr/>
          <p:nvPr/>
        </p:nvGrpSpPr>
        <p:grpSpPr>
          <a:xfrm>
            <a:off x="3303807" y="2874062"/>
            <a:ext cx="1946095" cy="240588"/>
            <a:chOff x="3315614" y="1921394"/>
            <a:chExt cx="1946095" cy="240588"/>
          </a:xfrm>
        </p:grpSpPr>
        <p:grpSp>
          <p:nvGrpSpPr>
            <p:cNvPr id="150" name="Group 149"/>
            <p:cNvGrpSpPr/>
            <p:nvPr/>
          </p:nvGrpSpPr>
          <p:grpSpPr>
            <a:xfrm>
              <a:off x="3315614" y="1921574"/>
              <a:ext cx="1193077" cy="240408"/>
              <a:chOff x="3233961" y="5054597"/>
              <a:chExt cx="1387932" cy="320451"/>
            </a:xfrm>
          </p:grpSpPr>
          <p:sp>
            <p:nvSpPr>
              <p:cNvPr id="161" name="Rectangle 160"/>
              <p:cNvSpPr/>
              <p:nvPr/>
            </p:nvSpPr>
            <p:spPr>
              <a:xfrm rot="5400000">
                <a:off x="3704459" y="4584099"/>
                <a:ext cx="320446" cy="1261441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 rot="5400000">
                <a:off x="3334543" y="5128192"/>
                <a:ext cx="320447" cy="1732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 rot="5400000">
                <a:off x="3507808" y="5128192"/>
                <a:ext cx="320447" cy="1732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 rot="5400000">
                <a:off x="3681072" y="5128192"/>
                <a:ext cx="320447" cy="1732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65" name="Group 164"/>
              <p:cNvGrpSpPr/>
              <p:nvPr/>
            </p:nvGrpSpPr>
            <p:grpSpPr>
              <a:xfrm>
                <a:off x="3927928" y="5054600"/>
                <a:ext cx="693965" cy="320447"/>
                <a:chOff x="3386363" y="5207001"/>
                <a:chExt cx="693965" cy="320447"/>
              </a:xfrm>
            </p:grpSpPr>
            <p:sp>
              <p:nvSpPr>
                <p:cNvPr id="166" name="Rectangle 165"/>
                <p:cNvSpPr/>
                <p:nvPr/>
              </p:nvSpPr>
              <p:spPr>
                <a:xfrm rot="5400000">
                  <a:off x="3312772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67" name="Rectangle 166"/>
                <p:cNvSpPr/>
                <p:nvPr/>
              </p:nvSpPr>
              <p:spPr>
                <a:xfrm rot="5400000">
                  <a:off x="3486943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68" name="Rectangle 167"/>
                <p:cNvSpPr/>
                <p:nvPr/>
              </p:nvSpPr>
              <p:spPr>
                <a:xfrm rot="5400000">
                  <a:off x="3660208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69" name="Rectangle 168"/>
                <p:cNvSpPr/>
                <p:nvPr/>
              </p:nvSpPr>
              <p:spPr>
                <a:xfrm rot="5400000">
                  <a:off x="3833472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</p:grpSp>
        </p:grpSp>
        <p:grpSp>
          <p:nvGrpSpPr>
            <p:cNvPr id="151" name="Group 150"/>
            <p:cNvGrpSpPr/>
            <p:nvPr/>
          </p:nvGrpSpPr>
          <p:grpSpPr>
            <a:xfrm>
              <a:off x="4059347" y="1921394"/>
              <a:ext cx="1202362" cy="240407"/>
              <a:chOff x="3223160" y="5054598"/>
              <a:chExt cx="1398733" cy="320450"/>
            </a:xfrm>
          </p:grpSpPr>
          <p:sp>
            <p:nvSpPr>
              <p:cNvPr id="152" name="Rectangle 151"/>
              <p:cNvSpPr/>
              <p:nvPr/>
            </p:nvSpPr>
            <p:spPr>
              <a:xfrm rot="5400000">
                <a:off x="3693658" y="4584100"/>
                <a:ext cx="320446" cy="1261441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 rot="5400000">
                <a:off x="3334543" y="5128192"/>
                <a:ext cx="320447" cy="1732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 rot="5400000">
                <a:off x="3507808" y="5128192"/>
                <a:ext cx="320447" cy="1732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 rot="5400000">
                <a:off x="3681072" y="5128192"/>
                <a:ext cx="320447" cy="1732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56" name="Group 155"/>
              <p:cNvGrpSpPr/>
              <p:nvPr/>
            </p:nvGrpSpPr>
            <p:grpSpPr>
              <a:xfrm>
                <a:off x="3927928" y="5054600"/>
                <a:ext cx="693965" cy="320447"/>
                <a:chOff x="3386363" y="5207001"/>
                <a:chExt cx="693965" cy="320447"/>
              </a:xfrm>
            </p:grpSpPr>
            <p:sp>
              <p:nvSpPr>
                <p:cNvPr id="157" name="Rectangle 156"/>
                <p:cNvSpPr/>
                <p:nvPr/>
              </p:nvSpPr>
              <p:spPr>
                <a:xfrm rot="5400000">
                  <a:off x="3312772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 rot="5400000">
                  <a:off x="3486943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 rot="5400000">
                  <a:off x="3660208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 rot="5400000">
                  <a:off x="3833472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</p:grpSp>
        </p:grpSp>
      </p:grpSp>
      <p:grpSp>
        <p:nvGrpSpPr>
          <p:cNvPr id="171" name="Group 170"/>
          <p:cNvGrpSpPr/>
          <p:nvPr/>
        </p:nvGrpSpPr>
        <p:grpSpPr>
          <a:xfrm>
            <a:off x="3303324" y="4084781"/>
            <a:ext cx="1946095" cy="240588"/>
            <a:chOff x="3315614" y="1921394"/>
            <a:chExt cx="1946095" cy="240588"/>
          </a:xfrm>
        </p:grpSpPr>
        <p:grpSp>
          <p:nvGrpSpPr>
            <p:cNvPr id="172" name="Group 171"/>
            <p:cNvGrpSpPr/>
            <p:nvPr/>
          </p:nvGrpSpPr>
          <p:grpSpPr>
            <a:xfrm>
              <a:off x="3315614" y="1921574"/>
              <a:ext cx="1193077" cy="240408"/>
              <a:chOff x="3233961" y="5054597"/>
              <a:chExt cx="1387932" cy="320451"/>
            </a:xfrm>
          </p:grpSpPr>
          <p:sp>
            <p:nvSpPr>
              <p:cNvPr id="183" name="Rectangle 182"/>
              <p:cNvSpPr/>
              <p:nvPr/>
            </p:nvSpPr>
            <p:spPr>
              <a:xfrm rot="5400000">
                <a:off x="3704459" y="4584099"/>
                <a:ext cx="320446" cy="1261441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84" name="Rectangle 183"/>
              <p:cNvSpPr/>
              <p:nvPr/>
            </p:nvSpPr>
            <p:spPr>
              <a:xfrm rot="5400000">
                <a:off x="3334543" y="5128192"/>
                <a:ext cx="320447" cy="1732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85" name="Rectangle 184"/>
              <p:cNvSpPr/>
              <p:nvPr/>
            </p:nvSpPr>
            <p:spPr>
              <a:xfrm rot="5400000">
                <a:off x="3507808" y="5128192"/>
                <a:ext cx="320447" cy="1732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86" name="Rectangle 185"/>
              <p:cNvSpPr/>
              <p:nvPr/>
            </p:nvSpPr>
            <p:spPr>
              <a:xfrm rot="5400000">
                <a:off x="3681072" y="5128192"/>
                <a:ext cx="320447" cy="1732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87" name="Group 186"/>
              <p:cNvGrpSpPr/>
              <p:nvPr/>
            </p:nvGrpSpPr>
            <p:grpSpPr>
              <a:xfrm>
                <a:off x="3927928" y="5054600"/>
                <a:ext cx="693965" cy="320447"/>
                <a:chOff x="3386363" y="5207001"/>
                <a:chExt cx="693965" cy="320447"/>
              </a:xfrm>
            </p:grpSpPr>
            <p:sp>
              <p:nvSpPr>
                <p:cNvPr id="188" name="Rectangle 187"/>
                <p:cNvSpPr/>
                <p:nvPr/>
              </p:nvSpPr>
              <p:spPr>
                <a:xfrm rot="5400000">
                  <a:off x="3312772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89" name="Rectangle 188"/>
                <p:cNvSpPr/>
                <p:nvPr/>
              </p:nvSpPr>
              <p:spPr>
                <a:xfrm rot="5400000">
                  <a:off x="3486943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90" name="Rectangle 189"/>
                <p:cNvSpPr/>
                <p:nvPr/>
              </p:nvSpPr>
              <p:spPr>
                <a:xfrm rot="5400000">
                  <a:off x="3660208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91" name="Rectangle 190"/>
                <p:cNvSpPr/>
                <p:nvPr/>
              </p:nvSpPr>
              <p:spPr>
                <a:xfrm rot="5400000">
                  <a:off x="3833472" y="5280592"/>
                  <a:ext cx="320447" cy="173265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</p:grpSp>
        </p:grpSp>
        <p:grpSp>
          <p:nvGrpSpPr>
            <p:cNvPr id="173" name="Group 172"/>
            <p:cNvGrpSpPr/>
            <p:nvPr/>
          </p:nvGrpSpPr>
          <p:grpSpPr>
            <a:xfrm>
              <a:off x="4059347" y="1921394"/>
              <a:ext cx="1202362" cy="240407"/>
              <a:chOff x="3223160" y="5054598"/>
              <a:chExt cx="1398733" cy="320450"/>
            </a:xfrm>
          </p:grpSpPr>
          <p:sp>
            <p:nvSpPr>
              <p:cNvPr id="174" name="Rectangle 173"/>
              <p:cNvSpPr/>
              <p:nvPr/>
            </p:nvSpPr>
            <p:spPr>
              <a:xfrm rot="5400000">
                <a:off x="3693658" y="4584100"/>
                <a:ext cx="320446" cy="1261441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 rot="5400000">
                <a:off x="3334543" y="5128192"/>
                <a:ext cx="320447" cy="1732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76" name="Rectangle 175"/>
              <p:cNvSpPr/>
              <p:nvPr/>
            </p:nvSpPr>
            <p:spPr>
              <a:xfrm rot="5400000">
                <a:off x="3507808" y="5128192"/>
                <a:ext cx="320447" cy="1732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>
              <a:xfrm rot="5400000">
                <a:off x="3681072" y="5128192"/>
                <a:ext cx="320447" cy="17326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grpSp>
            <p:nvGrpSpPr>
              <p:cNvPr id="178" name="Group 177"/>
              <p:cNvGrpSpPr/>
              <p:nvPr/>
            </p:nvGrpSpPr>
            <p:grpSpPr>
              <a:xfrm>
                <a:off x="3927928" y="5054600"/>
                <a:ext cx="693965" cy="320447"/>
                <a:chOff x="3386363" y="5207001"/>
                <a:chExt cx="693965" cy="320447"/>
              </a:xfrm>
            </p:grpSpPr>
            <p:sp>
              <p:nvSpPr>
                <p:cNvPr id="179" name="Rectangle 178"/>
                <p:cNvSpPr/>
                <p:nvPr/>
              </p:nvSpPr>
              <p:spPr>
                <a:xfrm rot="5400000">
                  <a:off x="3312772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80" name="Rectangle 179"/>
                <p:cNvSpPr/>
                <p:nvPr/>
              </p:nvSpPr>
              <p:spPr>
                <a:xfrm rot="5400000">
                  <a:off x="3486943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 rot="5400000">
                  <a:off x="3660208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182" name="Rectangle 181"/>
                <p:cNvSpPr/>
                <p:nvPr/>
              </p:nvSpPr>
              <p:spPr>
                <a:xfrm rot="5400000">
                  <a:off x="3833472" y="5280592"/>
                  <a:ext cx="320447" cy="173265"/>
                </a:xfrm>
                <a:prstGeom prst="rect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</p:grpSp>
        </p:grpSp>
      </p:grpSp>
      <p:sp>
        <p:nvSpPr>
          <p:cNvPr id="202" name="Rectangle 201"/>
          <p:cNvSpPr/>
          <p:nvPr/>
        </p:nvSpPr>
        <p:spPr>
          <a:xfrm rot="5400000">
            <a:off x="3267449" y="1963918"/>
            <a:ext cx="240405" cy="15536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 dirty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08" name="Rectangle 207"/>
          <p:cNvSpPr/>
          <p:nvPr/>
        </p:nvSpPr>
        <p:spPr>
          <a:xfrm rot="5400000">
            <a:off x="3419777" y="1966259"/>
            <a:ext cx="241073" cy="150012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 dirty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09" name="Rectangle 208"/>
          <p:cNvSpPr/>
          <p:nvPr/>
        </p:nvSpPr>
        <p:spPr>
          <a:xfrm rot="5400000">
            <a:off x="3566609" y="1966244"/>
            <a:ext cx="241074" cy="150036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 dirty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10" name="Rectangle 209"/>
          <p:cNvSpPr/>
          <p:nvPr/>
        </p:nvSpPr>
        <p:spPr>
          <a:xfrm rot="5400000">
            <a:off x="3717499" y="1967147"/>
            <a:ext cx="240361" cy="148943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 dirty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11" name="Rectangle 210"/>
          <p:cNvSpPr/>
          <p:nvPr/>
        </p:nvSpPr>
        <p:spPr>
          <a:xfrm rot="5400000">
            <a:off x="3865492" y="1964516"/>
            <a:ext cx="240846" cy="15372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 dirty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12" name="Rectangle 211"/>
          <p:cNvSpPr/>
          <p:nvPr/>
        </p:nvSpPr>
        <p:spPr>
          <a:xfrm rot="5400000">
            <a:off x="4016964" y="1965053"/>
            <a:ext cx="241074" cy="152418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 dirty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213" name="Group 212"/>
          <p:cNvGrpSpPr/>
          <p:nvPr/>
        </p:nvGrpSpPr>
        <p:grpSpPr>
          <a:xfrm>
            <a:off x="-189057" y="1498748"/>
            <a:ext cx="2870156" cy="707886"/>
            <a:chOff x="4634053" y="2586189"/>
            <a:chExt cx="2448737" cy="707886"/>
          </a:xfrm>
        </p:grpSpPr>
        <p:sp>
          <p:nvSpPr>
            <p:cNvPr id="214" name="Freeform 213"/>
            <p:cNvSpPr/>
            <p:nvPr/>
          </p:nvSpPr>
          <p:spPr>
            <a:xfrm rot="269307">
              <a:off x="5023936" y="2930091"/>
              <a:ext cx="2058854" cy="171111"/>
            </a:xfrm>
            <a:custGeom>
              <a:avLst/>
              <a:gdLst>
                <a:gd name="connsiteX0" fmla="*/ 0 w 1638300"/>
                <a:gd name="connsiteY0" fmla="*/ 381698 h 381698"/>
                <a:gd name="connsiteX1" fmla="*/ 863600 w 1638300"/>
                <a:gd name="connsiteY1" fmla="*/ 698 h 381698"/>
                <a:gd name="connsiteX2" fmla="*/ 1638300 w 1638300"/>
                <a:gd name="connsiteY2" fmla="*/ 280098 h 38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300" h="381698">
                  <a:moveTo>
                    <a:pt x="0" y="381698"/>
                  </a:moveTo>
                  <a:cubicBezTo>
                    <a:pt x="295275" y="199664"/>
                    <a:pt x="590550" y="17631"/>
                    <a:pt x="863600" y="698"/>
                  </a:cubicBezTo>
                  <a:cubicBezTo>
                    <a:pt x="1136650" y="-16235"/>
                    <a:pt x="1638300" y="280098"/>
                    <a:pt x="1638300" y="280098"/>
                  </a:cubicBezTo>
                </a:path>
              </a:pathLst>
            </a:custGeom>
            <a:noFill/>
            <a:ln w="28575">
              <a:solidFill>
                <a:srgbClr val="1DA2F2"/>
              </a:solidFill>
              <a:headEnd type="none" w="med" len="med"/>
              <a:tailEnd type="arrow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400">
                <a:ln>
                  <a:solidFill>
                    <a:sysClr val="windowText" lastClr="000000"/>
                  </a:solidFill>
                </a:ln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4634053" y="2586189"/>
              <a:ext cx="17885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>
                  <a:solidFill>
                    <a:srgbClr val="1DA2F2"/>
                  </a:solidFill>
                  <a:latin typeface="Gill Sans MT" charset="0"/>
                  <a:ea typeface="Gill Sans MT" charset="0"/>
                  <a:cs typeface="Gill Sans MT" charset="0"/>
                </a:rPr>
                <a:t>Object read</a:t>
              </a:r>
              <a:br>
                <a:rPr lang="en-US" sz="2000" dirty="0" smtClean="0">
                  <a:solidFill>
                    <a:srgbClr val="1DA2F2"/>
                  </a:solidFill>
                  <a:latin typeface="Gill Sans MT" charset="0"/>
                  <a:ea typeface="Gill Sans MT" charset="0"/>
                  <a:cs typeface="Gill Sans MT" charset="0"/>
                </a:rPr>
              </a:br>
              <a:r>
                <a:rPr lang="en-US" sz="2000" dirty="0" smtClean="0">
                  <a:solidFill>
                    <a:srgbClr val="1DA2F2"/>
                  </a:solidFill>
                  <a:latin typeface="Gill Sans MT" charset="0"/>
                  <a:ea typeface="Gill Sans MT" charset="0"/>
                  <a:cs typeface="Gill Sans MT" charset="0"/>
                </a:rPr>
                <a:t>(6 cache lines)</a:t>
              </a:r>
            </a:p>
          </p:txBody>
        </p:sp>
      </p:grpSp>
      <p:grpSp>
        <p:nvGrpSpPr>
          <p:cNvPr id="221" name="Group 220"/>
          <p:cNvGrpSpPr/>
          <p:nvPr/>
        </p:nvGrpSpPr>
        <p:grpSpPr>
          <a:xfrm flipV="1">
            <a:off x="3234086" y="1212999"/>
            <a:ext cx="5803696" cy="700131"/>
            <a:chOff x="3334501" y="1641005"/>
            <a:chExt cx="5803696" cy="926554"/>
          </a:xfrm>
        </p:grpSpPr>
        <p:sp>
          <p:nvSpPr>
            <p:cNvPr id="217" name="Freeform 216"/>
            <p:cNvSpPr/>
            <p:nvPr/>
          </p:nvSpPr>
          <p:spPr>
            <a:xfrm flipH="1" flipV="1">
              <a:off x="3334501" y="1934936"/>
              <a:ext cx="4304940" cy="632623"/>
            </a:xfrm>
            <a:custGeom>
              <a:avLst/>
              <a:gdLst>
                <a:gd name="connsiteX0" fmla="*/ 0 w 1638300"/>
                <a:gd name="connsiteY0" fmla="*/ 381698 h 381698"/>
                <a:gd name="connsiteX1" fmla="*/ 863600 w 1638300"/>
                <a:gd name="connsiteY1" fmla="*/ 698 h 381698"/>
                <a:gd name="connsiteX2" fmla="*/ 1638300 w 1638300"/>
                <a:gd name="connsiteY2" fmla="*/ 280098 h 38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300" h="381698">
                  <a:moveTo>
                    <a:pt x="0" y="381698"/>
                  </a:moveTo>
                  <a:cubicBezTo>
                    <a:pt x="295275" y="199664"/>
                    <a:pt x="590550" y="17631"/>
                    <a:pt x="863600" y="698"/>
                  </a:cubicBezTo>
                  <a:cubicBezTo>
                    <a:pt x="1136650" y="-16235"/>
                    <a:pt x="1638300" y="280098"/>
                    <a:pt x="1638300" y="280098"/>
                  </a:cubicBezTo>
                </a:path>
              </a:pathLst>
            </a:custGeom>
            <a:noFill/>
            <a:ln w="28575">
              <a:solidFill>
                <a:srgbClr val="1DA2F2"/>
              </a:solidFill>
              <a:headEnd type="none" w="med" len="med"/>
              <a:tailEnd type="arrow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400">
                <a:ln>
                  <a:solidFill>
                    <a:sysClr val="windowText" lastClr="000000"/>
                  </a:solidFill>
                </a:ln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219" name="Freeform 218"/>
            <p:cNvSpPr/>
            <p:nvPr/>
          </p:nvSpPr>
          <p:spPr>
            <a:xfrm flipH="1" flipV="1">
              <a:off x="3410386" y="1865024"/>
              <a:ext cx="4194330" cy="496200"/>
            </a:xfrm>
            <a:custGeom>
              <a:avLst/>
              <a:gdLst>
                <a:gd name="connsiteX0" fmla="*/ 0 w 1638300"/>
                <a:gd name="connsiteY0" fmla="*/ 381698 h 381698"/>
                <a:gd name="connsiteX1" fmla="*/ 863600 w 1638300"/>
                <a:gd name="connsiteY1" fmla="*/ 698 h 381698"/>
                <a:gd name="connsiteX2" fmla="*/ 1638300 w 1638300"/>
                <a:gd name="connsiteY2" fmla="*/ 280098 h 38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300" h="381698">
                  <a:moveTo>
                    <a:pt x="0" y="381698"/>
                  </a:moveTo>
                  <a:cubicBezTo>
                    <a:pt x="295275" y="199664"/>
                    <a:pt x="590550" y="17631"/>
                    <a:pt x="863600" y="698"/>
                  </a:cubicBezTo>
                  <a:cubicBezTo>
                    <a:pt x="1136650" y="-16235"/>
                    <a:pt x="1638300" y="280098"/>
                    <a:pt x="1638300" y="280098"/>
                  </a:cubicBezTo>
                </a:path>
              </a:pathLst>
            </a:custGeom>
            <a:noFill/>
            <a:ln w="28575">
              <a:solidFill>
                <a:srgbClr val="1DA2F2"/>
              </a:solidFill>
              <a:headEnd type="none" w="med" len="med"/>
              <a:tailEnd type="arrow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400">
                <a:ln>
                  <a:solidFill>
                    <a:sysClr val="windowText" lastClr="000000"/>
                  </a:solidFill>
                </a:ln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 rot="10800000">
              <a:off x="7756729" y="1641005"/>
              <a:ext cx="1381468" cy="529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>
                  <a:solidFill>
                    <a:srgbClr val="1DA2F2"/>
                  </a:solidFill>
                  <a:latin typeface="Gill Sans MT" charset="0"/>
                  <a:ea typeface="Gill Sans MT" charset="0"/>
                  <a:cs typeface="Gill Sans MT" charset="0"/>
                </a:rPr>
                <a:t>d</a:t>
              </a:r>
              <a:r>
                <a:rPr lang="en-US" sz="2000" dirty="0" smtClean="0">
                  <a:solidFill>
                    <a:srgbClr val="1DA2F2"/>
                  </a:solidFill>
                  <a:latin typeface="Gill Sans MT" charset="0"/>
                  <a:ea typeface="Gill Sans MT" charset="0"/>
                  <a:cs typeface="Gill Sans MT" charset="0"/>
                </a:rPr>
                <a:t>ata replies</a:t>
              </a:r>
            </a:p>
          </p:txBody>
        </p:sp>
      </p:grpSp>
      <p:sp>
        <p:nvSpPr>
          <p:cNvPr id="226" name="Rectangle 225"/>
          <p:cNvSpPr/>
          <p:nvPr/>
        </p:nvSpPr>
        <p:spPr>
          <a:xfrm rot="5400000">
            <a:off x="3421220" y="1969866"/>
            <a:ext cx="234510" cy="1449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 dirty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sp>
        <p:nvSpPr>
          <p:cNvPr id="227" name="Rectangle 226"/>
          <p:cNvSpPr/>
          <p:nvPr/>
        </p:nvSpPr>
        <p:spPr>
          <a:xfrm rot="5400000">
            <a:off x="3865049" y="1966184"/>
            <a:ext cx="234510" cy="14663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 dirty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230" name="Group 229"/>
          <p:cNvGrpSpPr/>
          <p:nvPr/>
        </p:nvGrpSpPr>
        <p:grpSpPr>
          <a:xfrm>
            <a:off x="3347412" y="1648911"/>
            <a:ext cx="690487" cy="287165"/>
            <a:chOff x="3347412" y="1648911"/>
            <a:chExt cx="690487" cy="287165"/>
          </a:xfrm>
        </p:grpSpPr>
        <p:sp>
          <p:nvSpPr>
            <p:cNvPr id="228" name="Freeform 227"/>
            <p:cNvSpPr/>
            <p:nvPr/>
          </p:nvSpPr>
          <p:spPr>
            <a:xfrm rot="13521222" flipH="1" flipV="1">
              <a:off x="3335696" y="1742194"/>
              <a:ext cx="287165" cy="100600"/>
            </a:xfrm>
            <a:custGeom>
              <a:avLst/>
              <a:gdLst>
                <a:gd name="connsiteX0" fmla="*/ 0 w 1638300"/>
                <a:gd name="connsiteY0" fmla="*/ 381698 h 381698"/>
                <a:gd name="connsiteX1" fmla="*/ 863600 w 1638300"/>
                <a:gd name="connsiteY1" fmla="*/ 698 h 381698"/>
                <a:gd name="connsiteX2" fmla="*/ 1638300 w 1638300"/>
                <a:gd name="connsiteY2" fmla="*/ 280098 h 38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300" h="381698">
                  <a:moveTo>
                    <a:pt x="0" y="381698"/>
                  </a:moveTo>
                  <a:cubicBezTo>
                    <a:pt x="295275" y="199664"/>
                    <a:pt x="590550" y="17631"/>
                    <a:pt x="863600" y="698"/>
                  </a:cubicBezTo>
                  <a:cubicBezTo>
                    <a:pt x="1136650" y="-16235"/>
                    <a:pt x="1638300" y="280098"/>
                    <a:pt x="1638300" y="280098"/>
                  </a:cubicBezTo>
                </a:path>
              </a:pathLst>
            </a:custGeom>
            <a:noFill/>
            <a:ln w="28575">
              <a:solidFill>
                <a:srgbClr val="1DA2F2"/>
              </a:solidFill>
              <a:headEnd type="none" w="med" len="med"/>
              <a:tailEnd type="arrow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400">
                <a:ln>
                  <a:solidFill>
                    <a:sysClr val="windowText" lastClr="000000"/>
                  </a:solidFill>
                </a:ln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229" name="Freeform 228"/>
            <p:cNvSpPr/>
            <p:nvPr/>
          </p:nvSpPr>
          <p:spPr>
            <a:xfrm rot="12181279" flipH="1" flipV="1">
              <a:off x="3347412" y="1669004"/>
              <a:ext cx="690487" cy="163555"/>
            </a:xfrm>
            <a:custGeom>
              <a:avLst/>
              <a:gdLst>
                <a:gd name="connsiteX0" fmla="*/ 0 w 1638300"/>
                <a:gd name="connsiteY0" fmla="*/ 381698 h 381698"/>
                <a:gd name="connsiteX1" fmla="*/ 863600 w 1638300"/>
                <a:gd name="connsiteY1" fmla="*/ 698 h 381698"/>
                <a:gd name="connsiteX2" fmla="*/ 1638300 w 1638300"/>
                <a:gd name="connsiteY2" fmla="*/ 280098 h 38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300" h="381698">
                  <a:moveTo>
                    <a:pt x="0" y="381698"/>
                  </a:moveTo>
                  <a:cubicBezTo>
                    <a:pt x="295275" y="199664"/>
                    <a:pt x="590550" y="17631"/>
                    <a:pt x="863600" y="698"/>
                  </a:cubicBezTo>
                  <a:cubicBezTo>
                    <a:pt x="1136650" y="-16235"/>
                    <a:pt x="1638300" y="280098"/>
                    <a:pt x="1638300" y="280098"/>
                  </a:cubicBezTo>
                </a:path>
              </a:pathLst>
            </a:custGeom>
            <a:noFill/>
            <a:ln w="28575">
              <a:solidFill>
                <a:srgbClr val="1DA2F2"/>
              </a:solidFill>
              <a:headEnd type="none" w="med" len="med"/>
              <a:tailEnd type="arrow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400">
                <a:ln>
                  <a:solidFill>
                    <a:sysClr val="windowText" lastClr="000000"/>
                  </a:solidFill>
                </a:ln>
                <a:latin typeface="Gill Sans MT" charset="0"/>
                <a:ea typeface="Gill Sans MT" charset="0"/>
                <a:cs typeface="Gill Sans MT" charset="0"/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3236334" y="1012486"/>
            <a:ext cx="5767071" cy="933032"/>
            <a:chOff x="-2178885" y="3998951"/>
            <a:chExt cx="5767071" cy="933032"/>
          </a:xfrm>
        </p:grpSpPr>
        <p:sp>
          <p:nvSpPr>
            <p:cNvPr id="49" name="TextBox 48"/>
            <p:cNvSpPr txBox="1"/>
            <p:nvPr/>
          </p:nvSpPr>
          <p:spPr>
            <a:xfrm>
              <a:off x="1994324" y="4157861"/>
              <a:ext cx="15938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>
                  <a:solidFill>
                    <a:srgbClr val="FF0000"/>
                  </a:solidFill>
                  <a:latin typeface="Gill Sans MT" charset="0"/>
                  <a:ea typeface="Gill Sans MT" charset="0"/>
                  <a:cs typeface="Gill Sans MT" charset="0"/>
                </a:rPr>
                <a:t>i</a:t>
              </a:r>
              <a:r>
                <a:rPr lang="en-US" sz="2000" dirty="0" smtClean="0">
                  <a:solidFill>
                    <a:srgbClr val="FF0000"/>
                  </a:solidFill>
                  <a:latin typeface="Gill Sans MT" charset="0"/>
                  <a:ea typeface="Gill Sans MT" charset="0"/>
                  <a:cs typeface="Gill Sans MT" charset="0"/>
                </a:rPr>
                <a:t>nvalidation           </a:t>
              </a:r>
            </a:p>
          </p:txBody>
        </p:sp>
        <p:sp>
          <p:nvSpPr>
            <p:cNvPr id="50" name="Freeform 49"/>
            <p:cNvSpPr/>
            <p:nvPr/>
          </p:nvSpPr>
          <p:spPr>
            <a:xfrm rot="573333" flipV="1">
              <a:off x="-2178885" y="3998951"/>
              <a:ext cx="4320055" cy="933032"/>
            </a:xfrm>
            <a:custGeom>
              <a:avLst/>
              <a:gdLst>
                <a:gd name="connsiteX0" fmla="*/ 1562100 w 1562100"/>
                <a:gd name="connsiteY0" fmla="*/ 596900 h 596900"/>
                <a:gd name="connsiteX1" fmla="*/ 444500 w 1562100"/>
                <a:gd name="connsiteY1" fmla="*/ 330200 h 596900"/>
                <a:gd name="connsiteX2" fmla="*/ 0 w 1562100"/>
                <a:gd name="connsiteY2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62100" h="596900">
                  <a:moveTo>
                    <a:pt x="1562100" y="596900"/>
                  </a:moveTo>
                  <a:cubicBezTo>
                    <a:pt x="1133475" y="513291"/>
                    <a:pt x="704850" y="429683"/>
                    <a:pt x="444500" y="330200"/>
                  </a:cubicBezTo>
                  <a:cubicBezTo>
                    <a:pt x="184150" y="230717"/>
                    <a:pt x="0" y="0"/>
                    <a:pt x="0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headEnd type="none" w="med" len="med"/>
              <a:tailEnd type="arrow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4400" dirty="0" smtClean="0">
                  <a:latin typeface="Gill Sans MT" charset="0"/>
                  <a:ea typeface="Gill Sans MT" charset="0"/>
                  <a:cs typeface="Gill Sans MT" charset="0"/>
                </a:rPr>
                <a:t>    </a:t>
              </a:r>
              <a:endParaRPr lang="en-US" sz="4400" dirty="0"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231" name="Freeform 230"/>
            <p:cNvSpPr/>
            <p:nvPr/>
          </p:nvSpPr>
          <p:spPr>
            <a:xfrm rot="12734034" flipH="1" flipV="1">
              <a:off x="-2030186" y="4376105"/>
              <a:ext cx="710531" cy="476040"/>
            </a:xfrm>
            <a:custGeom>
              <a:avLst/>
              <a:gdLst>
                <a:gd name="connsiteX0" fmla="*/ 0 w 1638300"/>
                <a:gd name="connsiteY0" fmla="*/ 381698 h 381698"/>
                <a:gd name="connsiteX1" fmla="*/ 863600 w 1638300"/>
                <a:gd name="connsiteY1" fmla="*/ 698 h 381698"/>
                <a:gd name="connsiteX2" fmla="*/ 1638300 w 1638300"/>
                <a:gd name="connsiteY2" fmla="*/ 280098 h 38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300" h="381698">
                  <a:moveTo>
                    <a:pt x="0" y="381698"/>
                  </a:moveTo>
                  <a:cubicBezTo>
                    <a:pt x="295275" y="199664"/>
                    <a:pt x="590550" y="17631"/>
                    <a:pt x="863600" y="698"/>
                  </a:cubicBezTo>
                  <a:cubicBezTo>
                    <a:pt x="1136650" y="-16235"/>
                    <a:pt x="1638300" y="280098"/>
                    <a:pt x="1638300" y="28009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headEnd type="none" w="med" len="med"/>
              <a:tailEnd type="arrow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400">
                <a:ln>
                  <a:solidFill>
                    <a:sysClr val="windowText" lastClr="000000"/>
                  </a:solidFill>
                </a:ln>
                <a:latin typeface="Gill Sans MT" charset="0"/>
                <a:ea typeface="Gill Sans MT" charset="0"/>
                <a:cs typeface="Gill Sans MT" charset="0"/>
              </a:endParaRPr>
            </a:p>
          </p:txBody>
        </p:sp>
      </p:grpSp>
      <p:sp>
        <p:nvSpPr>
          <p:cNvPr id="233" name="TextBox 232"/>
          <p:cNvSpPr txBox="1"/>
          <p:nvPr/>
        </p:nvSpPr>
        <p:spPr>
          <a:xfrm>
            <a:off x="3984974" y="1516123"/>
            <a:ext cx="2549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FF0000"/>
                </a:solidFill>
                <a:latin typeface="Gill Sans MT" charset="0"/>
                <a:ea typeface="Gill Sans MT" charset="0"/>
                <a:cs typeface="Gill Sans MT" charset="0"/>
              </a:rPr>
              <a:t>CONFLICT – ABORT!</a:t>
            </a:r>
          </a:p>
        </p:txBody>
      </p:sp>
      <p:sp>
        <p:nvSpPr>
          <p:cNvPr id="234" name="Slide Number Placeholder 2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E613-80D9-3349-88CE-4F65F8F2CA60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18" name="Content Placeholder 2"/>
          <p:cNvSpPr txBox="1">
            <a:spLocks/>
          </p:cNvSpPr>
          <p:nvPr/>
        </p:nvSpPr>
        <p:spPr>
          <a:xfrm>
            <a:off x="126823" y="6024635"/>
            <a:ext cx="8860620" cy="523220"/>
          </a:xfrm>
          <a:prstGeom prst="rect">
            <a:avLst/>
          </a:prstGeom>
          <a:solidFill>
            <a:srgbClr val="4F81BD"/>
          </a:solidFill>
        </p:spPr>
        <p:txBody>
          <a:bodyPr vert="horz" wrap="square" lIns="36000" tIns="45720" rIns="3600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127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ill Sans Light"/>
                <a:ea typeface=""/>
                <a:cs typeface="Gill Sans Light"/>
              </a:rPr>
              <a:t>Speculation: no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ill Sans Light"/>
                <a:ea typeface=""/>
                <a:cs typeface="Gill Sans Light"/>
              </a:rPr>
              <a:t> serialization &amp; early conflict detection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Gill Sans Light"/>
              <a:ea typeface=""/>
              <a:cs typeface="Gill Sans Ligh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206997" y="2811094"/>
            <a:ext cx="0" cy="36576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" name="Picture 234"/>
          <p:cNvPicPr>
            <a:picLocks noChangeAspect="1"/>
          </p:cNvPicPr>
          <p:nvPr/>
        </p:nvPicPr>
        <p:blipFill>
          <a:blip r:embed="rId3" cstate="print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602" y="3286689"/>
            <a:ext cx="767232" cy="519798"/>
          </a:xfrm>
          <a:prstGeom prst="rect">
            <a:avLst/>
          </a:prstGeom>
          <a:ln>
            <a:noFill/>
          </a:ln>
        </p:spPr>
      </p:pic>
      <p:grpSp>
        <p:nvGrpSpPr>
          <p:cNvPr id="8" name="Group 7"/>
          <p:cNvGrpSpPr/>
          <p:nvPr/>
        </p:nvGrpSpPr>
        <p:grpSpPr>
          <a:xfrm>
            <a:off x="2654453" y="2397214"/>
            <a:ext cx="700372" cy="743577"/>
            <a:chOff x="2654453" y="2397214"/>
            <a:chExt cx="700372" cy="743577"/>
          </a:xfrm>
        </p:grpSpPr>
        <p:grpSp>
          <p:nvGrpSpPr>
            <p:cNvPr id="7" name="Group 6"/>
            <p:cNvGrpSpPr/>
            <p:nvPr/>
          </p:nvGrpSpPr>
          <p:grpSpPr>
            <a:xfrm>
              <a:off x="2654453" y="2397214"/>
              <a:ext cx="677370" cy="547907"/>
              <a:chOff x="2649074" y="2370319"/>
              <a:chExt cx="677370" cy="547907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960684" y="2370319"/>
                <a:ext cx="365760" cy="518160"/>
                <a:chOff x="3036523" y="2181895"/>
                <a:chExt cx="365760" cy="518160"/>
              </a:xfrm>
            </p:grpSpPr>
            <p:sp>
              <p:nvSpPr>
                <p:cNvPr id="198" name="Oval 197"/>
                <p:cNvSpPr/>
                <p:nvPr/>
              </p:nvSpPr>
              <p:spPr>
                <a:xfrm>
                  <a:off x="3036523" y="2334295"/>
                  <a:ext cx="365760" cy="365760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Content Placeholder 2"/>
                <p:cNvSpPr txBox="1">
                  <a:spLocks/>
                </p:cNvSpPr>
                <p:nvPr/>
              </p:nvSpPr>
              <p:spPr>
                <a:xfrm>
                  <a:off x="3075459" y="2181895"/>
                  <a:ext cx="317500" cy="4318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4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0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18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18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1" indent="0">
                    <a:lnSpc>
                      <a:spcPct val="100000"/>
                    </a:lnSpc>
                    <a:spcBef>
                      <a:spcPts val="0"/>
                    </a:spcBef>
                    <a:buClrTx/>
                    <a:buFontTx/>
                    <a:buNone/>
                    <a:defRPr/>
                  </a:pPr>
                  <a:r>
                    <a:rPr lang="en-US" sz="3200" dirty="0" smtClean="0"/>
                    <a:t>-</a:t>
                  </a:r>
                </a:p>
              </p:txBody>
            </p:sp>
          </p:grpSp>
          <p:grpSp>
            <p:nvGrpSpPr>
              <p:cNvPr id="5" name="Group 4"/>
              <p:cNvGrpSpPr/>
              <p:nvPr/>
            </p:nvGrpSpPr>
            <p:grpSpPr>
              <a:xfrm>
                <a:off x="2649074" y="2486425"/>
                <a:ext cx="365760" cy="431801"/>
                <a:chOff x="3036523" y="2600509"/>
                <a:chExt cx="365760" cy="431801"/>
              </a:xfrm>
            </p:grpSpPr>
            <p:sp>
              <p:nvSpPr>
                <p:cNvPr id="199" name="Oval 198"/>
                <p:cNvSpPr/>
                <p:nvPr/>
              </p:nvSpPr>
              <p:spPr>
                <a:xfrm>
                  <a:off x="3036523" y="2633530"/>
                  <a:ext cx="365760" cy="365760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Content Placeholder 2"/>
                <p:cNvSpPr txBox="1">
                  <a:spLocks/>
                </p:cNvSpPr>
                <p:nvPr/>
              </p:nvSpPr>
              <p:spPr>
                <a:xfrm>
                  <a:off x="3043291" y="2600509"/>
                  <a:ext cx="317500" cy="4318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4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0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18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18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1" indent="0">
                    <a:lnSpc>
                      <a:spcPct val="100000"/>
                    </a:lnSpc>
                    <a:spcBef>
                      <a:spcPts val="0"/>
                    </a:spcBef>
                    <a:buClrTx/>
                    <a:buFontTx/>
                    <a:buNone/>
                    <a:defRPr/>
                  </a:pPr>
                  <a:r>
                    <a:rPr lang="en-US" dirty="0"/>
                    <a:t>&gt;</a:t>
                  </a:r>
                  <a:endParaRPr lang="en-US" dirty="0" smtClean="0"/>
                </a:p>
              </p:txBody>
            </p:sp>
          </p:grpSp>
        </p:grpSp>
        <p:grpSp>
          <p:nvGrpSpPr>
            <p:cNvPr id="3" name="Group 2"/>
            <p:cNvGrpSpPr/>
            <p:nvPr/>
          </p:nvGrpSpPr>
          <p:grpSpPr>
            <a:xfrm>
              <a:off x="2680090" y="2794741"/>
              <a:ext cx="674735" cy="346050"/>
              <a:chOff x="2690848" y="2794741"/>
              <a:chExt cx="674735" cy="346050"/>
            </a:xfrm>
          </p:grpSpPr>
          <p:sp>
            <p:nvSpPr>
              <p:cNvPr id="238" name="Rectangle 237"/>
              <p:cNvSpPr/>
              <p:nvPr/>
            </p:nvSpPr>
            <p:spPr>
              <a:xfrm rot="5400000">
                <a:off x="2898681" y="2698839"/>
                <a:ext cx="240404" cy="59085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240" name="Content Placeholder 2"/>
              <p:cNvSpPr txBox="1">
                <a:spLocks/>
              </p:cNvSpPr>
              <p:nvPr/>
            </p:nvSpPr>
            <p:spPr>
              <a:xfrm>
                <a:off x="2690848" y="2794741"/>
                <a:ext cx="674735" cy="346050"/>
              </a:xfrm>
              <a:prstGeom prst="rect">
                <a:avLst/>
              </a:prstGeom>
              <a:noFill/>
            </p:spPr>
            <p:txBody>
              <a:bodyPr vert="horz" lIns="68580" tIns="34290" rIns="68580" bIns="34290" rtlCol="0">
                <a:noAutofit/>
              </a:bodyPr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000" b="1" dirty="0" smtClean="0">
                    <a:solidFill>
                      <a:srgbClr val="000000"/>
                    </a:solidFill>
                    <a:latin typeface="Gill Sans MT" charset="0"/>
                    <a:ea typeface="Gill Sans MT" charset="0"/>
                    <a:cs typeface="Gill Sans MT" charset="0"/>
                  </a:rPr>
                  <a:t>base</a:t>
                </a:r>
                <a:endParaRPr lang="en-US" sz="2000" b="1" dirty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</p:grpSp>
      </p:grpSp>
      <p:grpSp>
        <p:nvGrpSpPr>
          <p:cNvPr id="241" name="Group 240"/>
          <p:cNvGrpSpPr/>
          <p:nvPr/>
        </p:nvGrpSpPr>
        <p:grpSpPr>
          <a:xfrm>
            <a:off x="2661833" y="1440525"/>
            <a:ext cx="698370" cy="755155"/>
            <a:chOff x="2654453" y="2397214"/>
            <a:chExt cx="698370" cy="755155"/>
          </a:xfrm>
        </p:grpSpPr>
        <p:grpSp>
          <p:nvGrpSpPr>
            <p:cNvPr id="242" name="Group 241"/>
            <p:cNvGrpSpPr/>
            <p:nvPr/>
          </p:nvGrpSpPr>
          <p:grpSpPr>
            <a:xfrm>
              <a:off x="2654453" y="2397214"/>
              <a:ext cx="677370" cy="547907"/>
              <a:chOff x="2649074" y="2370319"/>
              <a:chExt cx="677370" cy="547907"/>
            </a:xfrm>
          </p:grpSpPr>
          <p:grpSp>
            <p:nvGrpSpPr>
              <p:cNvPr id="246" name="Group 245"/>
              <p:cNvGrpSpPr/>
              <p:nvPr/>
            </p:nvGrpSpPr>
            <p:grpSpPr>
              <a:xfrm>
                <a:off x="2960684" y="2370319"/>
                <a:ext cx="365760" cy="518160"/>
                <a:chOff x="3036523" y="2181895"/>
                <a:chExt cx="365760" cy="518160"/>
              </a:xfrm>
            </p:grpSpPr>
            <p:sp>
              <p:nvSpPr>
                <p:cNvPr id="250" name="Oval 249"/>
                <p:cNvSpPr/>
                <p:nvPr/>
              </p:nvSpPr>
              <p:spPr>
                <a:xfrm>
                  <a:off x="3036523" y="2334295"/>
                  <a:ext cx="365760" cy="365760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1" name="Content Placeholder 2"/>
                <p:cNvSpPr txBox="1">
                  <a:spLocks/>
                </p:cNvSpPr>
                <p:nvPr/>
              </p:nvSpPr>
              <p:spPr>
                <a:xfrm>
                  <a:off x="3075459" y="2181895"/>
                  <a:ext cx="317500" cy="4318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4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0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18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18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1" indent="0">
                    <a:lnSpc>
                      <a:spcPct val="100000"/>
                    </a:lnSpc>
                    <a:spcBef>
                      <a:spcPts val="0"/>
                    </a:spcBef>
                    <a:buClrTx/>
                    <a:buFontTx/>
                    <a:buNone/>
                    <a:defRPr/>
                  </a:pPr>
                  <a:r>
                    <a:rPr lang="en-US" sz="3200" dirty="0" smtClean="0"/>
                    <a:t>-</a:t>
                  </a:r>
                </a:p>
              </p:txBody>
            </p:sp>
          </p:grpSp>
          <p:grpSp>
            <p:nvGrpSpPr>
              <p:cNvPr id="247" name="Group 246"/>
              <p:cNvGrpSpPr/>
              <p:nvPr/>
            </p:nvGrpSpPr>
            <p:grpSpPr>
              <a:xfrm>
                <a:off x="2649074" y="2486425"/>
                <a:ext cx="365760" cy="431801"/>
                <a:chOff x="3036523" y="2600509"/>
                <a:chExt cx="365760" cy="431801"/>
              </a:xfrm>
            </p:grpSpPr>
            <p:sp>
              <p:nvSpPr>
                <p:cNvPr id="248" name="Oval 247"/>
                <p:cNvSpPr/>
                <p:nvPr/>
              </p:nvSpPr>
              <p:spPr>
                <a:xfrm>
                  <a:off x="3036523" y="2633530"/>
                  <a:ext cx="365760" cy="365760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9" name="Content Placeholder 2"/>
                <p:cNvSpPr txBox="1">
                  <a:spLocks/>
                </p:cNvSpPr>
                <p:nvPr/>
              </p:nvSpPr>
              <p:spPr>
                <a:xfrm>
                  <a:off x="3043291" y="2600509"/>
                  <a:ext cx="317500" cy="4318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4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0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18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18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1" indent="0">
                    <a:lnSpc>
                      <a:spcPct val="100000"/>
                    </a:lnSpc>
                    <a:spcBef>
                      <a:spcPts val="0"/>
                    </a:spcBef>
                    <a:buClrTx/>
                    <a:buFontTx/>
                    <a:buNone/>
                    <a:defRPr/>
                  </a:pPr>
                  <a:r>
                    <a:rPr lang="en-US" dirty="0"/>
                    <a:t>&gt;</a:t>
                  </a:r>
                  <a:endParaRPr lang="en-US" dirty="0" smtClean="0"/>
                </a:p>
              </p:txBody>
            </p:sp>
          </p:grpSp>
        </p:grpSp>
        <p:grpSp>
          <p:nvGrpSpPr>
            <p:cNvPr id="243" name="Group 242"/>
            <p:cNvGrpSpPr/>
            <p:nvPr/>
          </p:nvGrpSpPr>
          <p:grpSpPr>
            <a:xfrm>
              <a:off x="2678088" y="2806319"/>
              <a:ext cx="674735" cy="346050"/>
              <a:chOff x="2688846" y="2806319"/>
              <a:chExt cx="674735" cy="346050"/>
            </a:xfrm>
          </p:grpSpPr>
          <p:sp>
            <p:nvSpPr>
              <p:cNvPr id="244" name="Rectangle 243"/>
              <p:cNvSpPr/>
              <p:nvPr/>
            </p:nvSpPr>
            <p:spPr>
              <a:xfrm rot="5400000">
                <a:off x="2898257" y="2702617"/>
                <a:ext cx="241251" cy="59085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245" name="Content Placeholder 2"/>
              <p:cNvSpPr txBox="1">
                <a:spLocks/>
              </p:cNvSpPr>
              <p:nvPr/>
            </p:nvSpPr>
            <p:spPr>
              <a:xfrm>
                <a:off x="2688846" y="2806319"/>
                <a:ext cx="674735" cy="346050"/>
              </a:xfrm>
              <a:prstGeom prst="rect">
                <a:avLst/>
              </a:prstGeom>
              <a:noFill/>
            </p:spPr>
            <p:txBody>
              <a:bodyPr vert="horz" lIns="68580" tIns="34290" rIns="68580" bIns="34290" rtlCol="0">
                <a:noAutofit/>
              </a:bodyPr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000" b="1" dirty="0" smtClean="0">
                    <a:solidFill>
                      <a:srgbClr val="000000"/>
                    </a:solidFill>
                    <a:latin typeface="Gill Sans MT" charset="0"/>
                    <a:ea typeface="Gill Sans MT" charset="0"/>
                    <a:cs typeface="Gill Sans MT" charset="0"/>
                  </a:rPr>
                  <a:t>base</a:t>
                </a:r>
                <a:endParaRPr lang="en-US" sz="2000" b="1" dirty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</p:grpSp>
      </p:grpSp>
      <p:grpSp>
        <p:nvGrpSpPr>
          <p:cNvPr id="252" name="Group 251"/>
          <p:cNvGrpSpPr/>
          <p:nvPr/>
        </p:nvGrpSpPr>
        <p:grpSpPr>
          <a:xfrm>
            <a:off x="2655459" y="3608516"/>
            <a:ext cx="700372" cy="743577"/>
            <a:chOff x="2654453" y="2397214"/>
            <a:chExt cx="700372" cy="743577"/>
          </a:xfrm>
        </p:grpSpPr>
        <p:grpSp>
          <p:nvGrpSpPr>
            <p:cNvPr id="253" name="Group 252"/>
            <p:cNvGrpSpPr/>
            <p:nvPr/>
          </p:nvGrpSpPr>
          <p:grpSpPr>
            <a:xfrm>
              <a:off x="2654453" y="2397214"/>
              <a:ext cx="677370" cy="547907"/>
              <a:chOff x="2649074" y="2370319"/>
              <a:chExt cx="677370" cy="547907"/>
            </a:xfrm>
          </p:grpSpPr>
          <p:grpSp>
            <p:nvGrpSpPr>
              <p:cNvPr id="257" name="Group 256"/>
              <p:cNvGrpSpPr/>
              <p:nvPr/>
            </p:nvGrpSpPr>
            <p:grpSpPr>
              <a:xfrm>
                <a:off x="2960684" y="2370319"/>
                <a:ext cx="365760" cy="518160"/>
                <a:chOff x="3036523" y="2181895"/>
                <a:chExt cx="365760" cy="518160"/>
              </a:xfrm>
            </p:grpSpPr>
            <p:sp>
              <p:nvSpPr>
                <p:cNvPr id="261" name="Oval 260"/>
                <p:cNvSpPr/>
                <p:nvPr/>
              </p:nvSpPr>
              <p:spPr>
                <a:xfrm>
                  <a:off x="3036523" y="2334295"/>
                  <a:ext cx="365760" cy="365760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Content Placeholder 2"/>
                <p:cNvSpPr txBox="1">
                  <a:spLocks/>
                </p:cNvSpPr>
                <p:nvPr/>
              </p:nvSpPr>
              <p:spPr>
                <a:xfrm>
                  <a:off x="3075459" y="2181895"/>
                  <a:ext cx="317500" cy="4318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4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0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18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18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1" indent="0">
                    <a:lnSpc>
                      <a:spcPct val="100000"/>
                    </a:lnSpc>
                    <a:spcBef>
                      <a:spcPts val="0"/>
                    </a:spcBef>
                    <a:buClrTx/>
                    <a:buFontTx/>
                    <a:buNone/>
                    <a:defRPr/>
                  </a:pPr>
                  <a:r>
                    <a:rPr lang="en-US" sz="3200" dirty="0" smtClean="0"/>
                    <a:t>-</a:t>
                  </a:r>
                </a:p>
              </p:txBody>
            </p:sp>
          </p:grpSp>
          <p:grpSp>
            <p:nvGrpSpPr>
              <p:cNvPr id="258" name="Group 257"/>
              <p:cNvGrpSpPr/>
              <p:nvPr/>
            </p:nvGrpSpPr>
            <p:grpSpPr>
              <a:xfrm>
                <a:off x="2649074" y="2486425"/>
                <a:ext cx="365760" cy="431801"/>
                <a:chOff x="3036523" y="2600509"/>
                <a:chExt cx="365760" cy="431801"/>
              </a:xfrm>
            </p:grpSpPr>
            <p:sp>
              <p:nvSpPr>
                <p:cNvPr id="259" name="Oval 258"/>
                <p:cNvSpPr/>
                <p:nvPr/>
              </p:nvSpPr>
              <p:spPr>
                <a:xfrm>
                  <a:off x="3036523" y="2633530"/>
                  <a:ext cx="365760" cy="365760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0" name="Content Placeholder 2"/>
                <p:cNvSpPr txBox="1">
                  <a:spLocks/>
                </p:cNvSpPr>
                <p:nvPr/>
              </p:nvSpPr>
              <p:spPr>
                <a:xfrm>
                  <a:off x="3043291" y="2600509"/>
                  <a:ext cx="317500" cy="431801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Autofit/>
                </a:bodyPr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8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4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20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18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Clr>
                      <a:schemeClr val="tx2"/>
                    </a:buClr>
                    <a:buFont typeface="Wingdings" panose="05000000000000000000" pitchFamily="2" charset="2"/>
                    <a:buChar char="§"/>
                    <a:defRPr sz="1800" b="0" i="0" kern="1200" baseline="0">
                      <a:solidFill>
                        <a:schemeClr val="bg1">
                          <a:lumMod val="10000"/>
                        </a:schemeClr>
                      </a:solidFill>
                      <a:latin typeface="Gill Sans Light" charset="0"/>
                      <a:ea typeface="Gill Sans Light" charset="0"/>
                      <a:cs typeface="Gill Sans Light" charset="0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1" indent="0">
                    <a:lnSpc>
                      <a:spcPct val="100000"/>
                    </a:lnSpc>
                    <a:spcBef>
                      <a:spcPts val="0"/>
                    </a:spcBef>
                    <a:buClrTx/>
                    <a:buFontTx/>
                    <a:buNone/>
                    <a:defRPr/>
                  </a:pPr>
                  <a:r>
                    <a:rPr lang="en-US" dirty="0"/>
                    <a:t>&gt;</a:t>
                  </a:r>
                  <a:endParaRPr lang="en-US" dirty="0" smtClean="0"/>
                </a:p>
              </p:txBody>
            </p:sp>
          </p:grpSp>
        </p:grpSp>
        <p:grpSp>
          <p:nvGrpSpPr>
            <p:cNvPr id="254" name="Group 253"/>
            <p:cNvGrpSpPr/>
            <p:nvPr/>
          </p:nvGrpSpPr>
          <p:grpSpPr>
            <a:xfrm>
              <a:off x="2680090" y="2794741"/>
              <a:ext cx="674735" cy="346050"/>
              <a:chOff x="2690848" y="2794741"/>
              <a:chExt cx="674735" cy="346050"/>
            </a:xfrm>
          </p:grpSpPr>
          <p:sp>
            <p:nvSpPr>
              <p:cNvPr id="255" name="Rectangle 254"/>
              <p:cNvSpPr/>
              <p:nvPr/>
            </p:nvSpPr>
            <p:spPr>
              <a:xfrm rot="5400000">
                <a:off x="2898681" y="2698839"/>
                <a:ext cx="240404" cy="59085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256" name="Content Placeholder 2"/>
              <p:cNvSpPr txBox="1">
                <a:spLocks/>
              </p:cNvSpPr>
              <p:nvPr/>
            </p:nvSpPr>
            <p:spPr>
              <a:xfrm>
                <a:off x="2690848" y="2794741"/>
                <a:ext cx="674735" cy="346050"/>
              </a:xfrm>
              <a:prstGeom prst="rect">
                <a:avLst/>
              </a:prstGeom>
              <a:noFill/>
            </p:spPr>
            <p:txBody>
              <a:bodyPr vert="horz" lIns="68580" tIns="34290" rIns="68580" bIns="34290" rtlCol="0">
                <a:noAutofit/>
              </a:bodyPr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2000" b="1" dirty="0" smtClean="0">
                    <a:solidFill>
                      <a:srgbClr val="000000"/>
                    </a:solidFill>
                    <a:latin typeface="Gill Sans MT" charset="0"/>
                    <a:ea typeface="Gill Sans MT" charset="0"/>
                    <a:cs typeface="Gill Sans MT" charset="0"/>
                  </a:rPr>
                  <a:t>base</a:t>
                </a:r>
                <a:endParaRPr lang="en-US" sz="2000" b="1" dirty="0">
                  <a:solidFill>
                    <a:srgbClr val="000000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</p:grpSp>
      </p:grpSp>
      <p:grpSp>
        <p:nvGrpSpPr>
          <p:cNvPr id="265" name="Group 264"/>
          <p:cNvGrpSpPr/>
          <p:nvPr/>
        </p:nvGrpSpPr>
        <p:grpSpPr>
          <a:xfrm>
            <a:off x="-556731" y="1950181"/>
            <a:ext cx="3296884" cy="707886"/>
            <a:chOff x="-540203" y="1920824"/>
            <a:chExt cx="3296884" cy="707886"/>
          </a:xfrm>
        </p:grpSpPr>
        <p:sp>
          <p:nvSpPr>
            <p:cNvPr id="266" name="TextBox 265"/>
            <p:cNvSpPr txBox="1"/>
            <p:nvPr/>
          </p:nvSpPr>
          <p:spPr>
            <a:xfrm>
              <a:off x="-540203" y="1920824"/>
              <a:ext cx="32968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>
                  <a:solidFill>
                    <a:schemeClr val="bg1">
                      <a:lumMod val="10000"/>
                    </a:schemeClr>
                  </a:solidFill>
                  <a:latin typeface="Gill Sans MT" charset="0"/>
                  <a:ea typeface="Gill Sans MT" charset="0"/>
                  <a:cs typeface="Gill Sans MT" charset="0"/>
                </a:rPr>
                <a:t>Reply</a:t>
              </a:r>
              <a:r>
                <a:rPr lang="en-US" sz="2000" dirty="0" smtClean="0">
                  <a:solidFill>
                    <a:srgbClr val="FF2500"/>
                  </a:solidFill>
                  <a:latin typeface="Gill Sans MT" charset="0"/>
                  <a:ea typeface="Gill Sans MT" charset="0"/>
                  <a:cs typeface="Gill Sans MT" charset="0"/>
                </a:rPr>
                <a:t/>
              </a:r>
              <a:br>
                <a:rPr lang="en-US" sz="2000" dirty="0" smtClean="0">
                  <a:solidFill>
                    <a:srgbClr val="FF2500"/>
                  </a:solidFill>
                  <a:latin typeface="Gill Sans MT" charset="0"/>
                  <a:ea typeface="Gill Sans MT" charset="0"/>
                  <a:cs typeface="Gill Sans MT" charset="0"/>
                </a:rPr>
              </a:br>
              <a:r>
                <a:rPr lang="en-US" sz="2000" dirty="0" smtClean="0">
                  <a:solidFill>
                    <a:srgbClr val="FF0000"/>
                  </a:solidFill>
                  <a:latin typeface="Gill Sans MT" charset="0"/>
                  <a:ea typeface="Gill Sans MT" charset="0"/>
                  <a:cs typeface="Gill Sans MT" charset="0"/>
                </a:rPr>
                <a:t>(abort)</a:t>
              </a:r>
            </a:p>
          </p:txBody>
        </p:sp>
        <p:sp>
          <p:nvSpPr>
            <p:cNvPr id="267" name="Freeform 266"/>
            <p:cNvSpPr/>
            <p:nvPr/>
          </p:nvSpPr>
          <p:spPr>
            <a:xfrm flipH="1" flipV="1">
              <a:off x="329796" y="2110723"/>
              <a:ext cx="2389350" cy="192029"/>
            </a:xfrm>
            <a:custGeom>
              <a:avLst/>
              <a:gdLst>
                <a:gd name="connsiteX0" fmla="*/ 0 w 1638300"/>
                <a:gd name="connsiteY0" fmla="*/ 381698 h 381698"/>
                <a:gd name="connsiteX1" fmla="*/ 863600 w 1638300"/>
                <a:gd name="connsiteY1" fmla="*/ 698 h 381698"/>
                <a:gd name="connsiteX2" fmla="*/ 1638300 w 1638300"/>
                <a:gd name="connsiteY2" fmla="*/ 280098 h 38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300" h="381698">
                  <a:moveTo>
                    <a:pt x="0" y="381698"/>
                  </a:moveTo>
                  <a:cubicBezTo>
                    <a:pt x="295275" y="199664"/>
                    <a:pt x="590550" y="17631"/>
                    <a:pt x="863600" y="698"/>
                  </a:cubicBezTo>
                  <a:cubicBezTo>
                    <a:pt x="1136650" y="-16235"/>
                    <a:pt x="1638300" y="280098"/>
                    <a:pt x="1638300" y="280098"/>
                  </a:cubicBezTo>
                </a:path>
              </a:pathLst>
            </a:custGeom>
            <a:noFill/>
            <a:ln w="28575">
              <a:solidFill>
                <a:schemeClr val="bg1">
                  <a:lumMod val="10000"/>
                </a:schemeClr>
              </a:solidFill>
              <a:headEnd type="none" w="med" len="med"/>
              <a:tailEnd type="arrow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400">
                <a:ln>
                  <a:solidFill>
                    <a:sysClr val="windowText" lastClr="000000"/>
                  </a:solidFill>
                </a:ln>
                <a:solidFill>
                  <a:srgbClr val="4E47FF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-689257" y="1556170"/>
            <a:ext cx="4663462" cy="993492"/>
            <a:chOff x="2975979" y="1446900"/>
            <a:chExt cx="4663462" cy="993492"/>
          </a:xfrm>
        </p:grpSpPr>
        <p:sp>
          <p:nvSpPr>
            <p:cNvPr id="269" name="Freeform 268"/>
            <p:cNvSpPr/>
            <p:nvPr/>
          </p:nvSpPr>
          <p:spPr>
            <a:xfrm flipH="1" flipV="1">
              <a:off x="3866575" y="2081239"/>
              <a:ext cx="3772866" cy="359153"/>
            </a:xfrm>
            <a:custGeom>
              <a:avLst/>
              <a:gdLst>
                <a:gd name="connsiteX0" fmla="*/ 0 w 1638300"/>
                <a:gd name="connsiteY0" fmla="*/ 381698 h 381698"/>
                <a:gd name="connsiteX1" fmla="*/ 863600 w 1638300"/>
                <a:gd name="connsiteY1" fmla="*/ 698 h 381698"/>
                <a:gd name="connsiteX2" fmla="*/ 1638300 w 1638300"/>
                <a:gd name="connsiteY2" fmla="*/ 280098 h 38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300" h="381698">
                  <a:moveTo>
                    <a:pt x="0" y="381698"/>
                  </a:moveTo>
                  <a:cubicBezTo>
                    <a:pt x="295275" y="199664"/>
                    <a:pt x="590550" y="17631"/>
                    <a:pt x="863600" y="698"/>
                  </a:cubicBezTo>
                  <a:cubicBezTo>
                    <a:pt x="1136650" y="-16235"/>
                    <a:pt x="1638300" y="280098"/>
                    <a:pt x="1638300" y="280098"/>
                  </a:cubicBezTo>
                </a:path>
              </a:pathLst>
            </a:custGeom>
            <a:noFill/>
            <a:ln w="28575">
              <a:solidFill>
                <a:srgbClr val="1DA2F2"/>
              </a:solidFill>
              <a:headEnd type="none" w="med" len="med"/>
              <a:tailEnd type="arrow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400">
                <a:ln>
                  <a:solidFill>
                    <a:sysClr val="windowText" lastClr="000000"/>
                  </a:solidFill>
                </a:ln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270" name="Freeform 269"/>
            <p:cNvSpPr/>
            <p:nvPr/>
          </p:nvSpPr>
          <p:spPr>
            <a:xfrm flipH="1" flipV="1">
              <a:off x="4237207" y="2081240"/>
              <a:ext cx="2970434" cy="215931"/>
            </a:xfrm>
            <a:custGeom>
              <a:avLst/>
              <a:gdLst>
                <a:gd name="connsiteX0" fmla="*/ 0 w 1638300"/>
                <a:gd name="connsiteY0" fmla="*/ 381698 h 381698"/>
                <a:gd name="connsiteX1" fmla="*/ 863600 w 1638300"/>
                <a:gd name="connsiteY1" fmla="*/ 698 h 381698"/>
                <a:gd name="connsiteX2" fmla="*/ 1638300 w 1638300"/>
                <a:gd name="connsiteY2" fmla="*/ 280098 h 38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300" h="381698">
                  <a:moveTo>
                    <a:pt x="0" y="381698"/>
                  </a:moveTo>
                  <a:cubicBezTo>
                    <a:pt x="295275" y="199664"/>
                    <a:pt x="590550" y="17631"/>
                    <a:pt x="863600" y="698"/>
                  </a:cubicBezTo>
                  <a:cubicBezTo>
                    <a:pt x="1136650" y="-16235"/>
                    <a:pt x="1638300" y="280098"/>
                    <a:pt x="1638300" y="280098"/>
                  </a:cubicBezTo>
                </a:path>
              </a:pathLst>
            </a:custGeom>
            <a:noFill/>
            <a:ln w="28575">
              <a:solidFill>
                <a:srgbClr val="1DA2F2"/>
              </a:solidFill>
              <a:headEnd type="none" w="med" len="med"/>
              <a:tailEnd type="arrow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4400">
                <a:ln>
                  <a:solidFill>
                    <a:sysClr val="windowText" lastClr="000000"/>
                  </a:solidFill>
                </a:ln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2975979" y="1446900"/>
              <a:ext cx="3296884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>
                  <a:solidFill>
                    <a:srgbClr val="1DA2F2"/>
                  </a:solidFill>
                  <a:latin typeface="Gill Sans MT" charset="0"/>
                  <a:ea typeface="Gill Sans MT" charset="0"/>
                  <a:cs typeface="Gill Sans MT" charset="0"/>
                </a:rPr>
                <a:t>Send payload </a:t>
              </a:r>
              <a:br>
                <a:rPr lang="en-US" sz="2000" dirty="0" smtClean="0">
                  <a:solidFill>
                    <a:srgbClr val="1DA2F2"/>
                  </a:solidFill>
                  <a:latin typeface="Gill Sans MT" charset="0"/>
                  <a:ea typeface="Gill Sans MT" charset="0"/>
                  <a:cs typeface="Gill Sans MT" charset="0"/>
                </a:rPr>
              </a:br>
              <a:r>
                <a:rPr lang="en-US" sz="2000" dirty="0" smtClean="0">
                  <a:solidFill>
                    <a:srgbClr val="1DA2F2"/>
                  </a:solidFill>
                  <a:latin typeface="Gill Sans MT" charset="0"/>
                  <a:ea typeface="Gill Sans MT" charset="0"/>
                  <a:cs typeface="Gill Sans MT" charset="0"/>
                </a:rPr>
                <a:t>back to requester</a:t>
              </a:r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7066246" y="3370107"/>
            <a:ext cx="1782153" cy="605512"/>
            <a:chOff x="3800692" y="4234381"/>
            <a:chExt cx="897014" cy="437452"/>
          </a:xfrm>
        </p:grpSpPr>
        <p:sp>
          <p:nvSpPr>
            <p:cNvPr id="207" name="Rectangle 206"/>
            <p:cNvSpPr/>
            <p:nvPr/>
          </p:nvSpPr>
          <p:spPr>
            <a:xfrm flipH="1">
              <a:off x="3811931" y="4234381"/>
              <a:ext cx="885775" cy="4374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TextBox 215"/>
            <p:cNvSpPr txBox="1"/>
            <p:nvPr/>
          </p:nvSpPr>
          <p:spPr>
            <a:xfrm flipH="1">
              <a:off x="3800692" y="4274292"/>
              <a:ext cx="896320" cy="333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Gill Sans" charset="0"/>
                  <a:ea typeface="Gill Sans" charset="0"/>
                  <a:cs typeface="Gill Sans" charset="0"/>
                </a:rPr>
                <a:t>Memory</a:t>
              </a:r>
              <a:endParaRPr lang="en-US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7548606" y="2914414"/>
            <a:ext cx="813209" cy="453469"/>
            <a:chOff x="3800692" y="4224139"/>
            <a:chExt cx="897014" cy="447694"/>
          </a:xfrm>
        </p:grpSpPr>
        <p:sp>
          <p:nvSpPr>
            <p:cNvPr id="223" name="Rectangle 222"/>
            <p:cNvSpPr/>
            <p:nvPr/>
          </p:nvSpPr>
          <p:spPr>
            <a:xfrm flipH="1">
              <a:off x="3811931" y="4234381"/>
              <a:ext cx="885775" cy="4374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223"/>
            <p:cNvSpPr txBox="1"/>
            <p:nvPr/>
          </p:nvSpPr>
          <p:spPr>
            <a:xfrm flipH="1">
              <a:off x="3800692" y="4224139"/>
              <a:ext cx="896320" cy="333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Gill Sans" charset="0"/>
                  <a:ea typeface="Gill Sans" charset="0"/>
                  <a:cs typeface="Gill Sans" charset="0"/>
                </a:rPr>
                <a:t>LLC</a:t>
              </a:r>
              <a:endParaRPr lang="en-US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203" name="TextBox 202"/>
          <p:cNvSpPr txBox="1"/>
          <p:nvPr/>
        </p:nvSpPr>
        <p:spPr>
          <a:xfrm>
            <a:off x="657829" y="4930637"/>
            <a:ext cx="2983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219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4389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56588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08782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0977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13171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65370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17564" algn="l" defTabSz="3504389" rtl="0" eaLnBrk="1" latinLnBrk="0" hangingPunct="1">
              <a:defRPr sz="6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Stream </a:t>
            </a:r>
            <a:r>
              <a:rPr lang="en-US" sz="200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buffer entry state</a:t>
            </a:r>
            <a:r>
              <a:rPr lang="en-US" sz="2000" dirty="0" smtClean="0">
                <a:solidFill>
                  <a:srgbClr val="000000"/>
                </a:solidFill>
                <a:latin typeface="Gill Sans MT" charset="0"/>
                <a:ea typeface="Gill Sans MT" charset="0"/>
                <a:cs typeface="Gill Sans MT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1286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26" grpId="0" animBg="1"/>
      <p:bldP spid="227" grpId="0" animBg="1"/>
      <p:bldP spid="233" grpId="0"/>
      <p:bldP spid="2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71" y="196966"/>
            <a:ext cx="8239126" cy="815103"/>
          </a:xfrm>
        </p:spPr>
        <p:txBody>
          <a:bodyPr/>
          <a:lstStyle/>
          <a:p>
            <a:r>
              <a:rPr lang="en-US" dirty="0" err="1" smtClean="0"/>
              <a:t>FaRM</a:t>
            </a:r>
            <a:r>
              <a:rPr lang="en-US" dirty="0" smtClean="0"/>
              <a:t> KV Store on soNUMA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E613-80D9-3349-88CE-4F65F8F2CA6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88171" y="4672163"/>
            <a:ext cx="8955829" cy="182442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SABRes w/ 16 32-entry stream buffers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/>
              <a:t>35-52% </a:t>
            </a:r>
            <a:r>
              <a:rPr lang="en-US" sz="2400" dirty="0" smtClean="0"/>
              <a:t>lower E2E latency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/>
              <a:t>Remove SW atomicity check overhead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/>
              <a:t>Remove intermediate buffer management</a:t>
            </a:r>
            <a:endParaRPr lang="en-US" sz="2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6823" y="6024635"/>
            <a:ext cx="8860620" cy="492443"/>
          </a:xfrm>
          <a:prstGeom prst="rect">
            <a:avLst/>
          </a:prstGeom>
          <a:solidFill>
            <a:srgbClr val="4F81BD"/>
          </a:solidFill>
        </p:spPr>
        <p:txBody>
          <a:bodyPr vert="horz" wrap="square" lIns="36000" tIns="45720" rIns="3600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127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ill Sans Light"/>
                <a:ea typeface=""/>
                <a:cs typeface="Gill Sans Light"/>
              </a:rPr>
              <a:t>Latency reduction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ill Sans Light"/>
                <a:ea typeface=""/>
                <a:cs typeface="Gill Sans Light"/>
                <a:sym typeface="Wingdings"/>
              </a:rPr>
              <a:t>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ill Sans Light"/>
                <a:ea typeface=""/>
                <a:cs typeface="Gill Sans Light"/>
              </a:rPr>
              <a:t>commensurate throughput improvements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923995"/>
              </p:ext>
            </p:extLst>
          </p:nvPr>
        </p:nvGraphicFramePr>
        <p:xfrm>
          <a:off x="1323191" y="1130610"/>
          <a:ext cx="5981251" cy="3423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 rot="16200000">
            <a:off x="1910667" y="2137900"/>
            <a:ext cx="1496701" cy="3421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rPr>
              <a:t>SABRes</a:t>
            </a:r>
            <a:endParaRPr lang="en-US" sz="1800" b="1" dirty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679973" y="2092522"/>
            <a:ext cx="1496702" cy="4337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rPr>
              <a:t>SW atomicity</a:t>
            </a:r>
            <a:endParaRPr lang="en-US" sz="1800" b="1" dirty="0">
              <a:solidFill>
                <a:schemeClr val="tx1"/>
              </a:solidFill>
              <a:latin typeface="Gill Sans" charset="0"/>
              <a:ea typeface="Gill Sans" charset="0"/>
              <a:cs typeface="Gill Sans" charset="0"/>
            </a:endParaRPr>
          </a:p>
          <a:p>
            <a:endParaRPr lang="en-US" sz="1600" dirty="0">
              <a:latin typeface="Gill Sans" charset="0"/>
              <a:ea typeface="Gill Sans" charset="0"/>
              <a:cs typeface="Gill Sans" charset="0"/>
            </a:endParaRPr>
          </a:p>
          <a:p>
            <a:endParaRPr lang="en-US" sz="16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59275" y="1731981"/>
            <a:ext cx="570156" cy="32273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529431" y="5230906"/>
            <a:ext cx="467957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63409" y="5687504"/>
            <a:ext cx="467957" cy="22860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11458" y="1159186"/>
            <a:ext cx="5389492" cy="27127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2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animBg="1"/>
      <p:bldP spid="4" grpId="0" animBg="1"/>
      <p:bldP spid="13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70" y="1223999"/>
            <a:ext cx="8463461" cy="518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Software object atomicity mechanisms increasingly more costly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SABRes: lightweight NI extensions for atomic remote object reads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Up to 2x latency &amp; throughput benefit for distributed object stores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2D58BA-6B81-40E5-AC79-48265F8DE68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1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143000" y="2994990"/>
            <a:ext cx="6858000" cy="1900295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>
                <a:solidFill>
                  <a:srgbClr val="052635"/>
                </a:solidFill>
              </a:rPr>
              <a:t>For more information please visit us at </a:t>
            </a:r>
          </a:p>
          <a:p>
            <a:r>
              <a:rPr lang="en-US" sz="2800" dirty="0" smtClean="0">
                <a:hlinkClick r:id="rId3"/>
              </a:rPr>
              <a:t>parsa.epfl.ch/sonuma</a:t>
            </a:r>
            <a:endParaRPr lang="en-US" sz="2800" dirty="0">
              <a:solidFill>
                <a:srgbClr val="05263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12738"/>
            <a:ext cx="9144000" cy="2788271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8" name="Picture 2" descr="http://blogs.wm.edu/files/2011/01/Edi_crest_colour3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681" y="5065563"/>
            <a:ext cx="1675724" cy="1559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13" descr="EPFL_LOG_RVB-9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8300" y="5410789"/>
            <a:ext cx="1739900" cy="839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46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</a:t>
            </a:r>
            <a:r>
              <a:rPr lang="en-US" dirty="0"/>
              <a:t>S</a:t>
            </a:r>
            <a:r>
              <a:rPr lang="en-US" dirty="0" smtClean="0"/>
              <a:t>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2D58BA-6B81-40E5-AC79-48265F8DE68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8168" y="6146389"/>
            <a:ext cx="8755508" cy="523220"/>
          </a:xfrm>
          <a:prstGeom prst="rect">
            <a:avLst/>
          </a:prstGeom>
          <a:solidFill>
            <a:srgbClr val="4F81BD"/>
          </a:solidFill>
        </p:spPr>
        <p:txBody>
          <a:bodyPr vert="horz" wrap="square" lIns="36000" tIns="45720" rIns="3600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127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ill Sans Light"/>
                <a:ea typeface=""/>
                <a:cs typeface="Gill Sans Light"/>
              </a:rPr>
              <a:t>Massive datasets, immense reader concurrency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4214" y="925111"/>
            <a:ext cx="4273761" cy="34198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820" y="3551101"/>
            <a:ext cx="695225" cy="695225"/>
          </a:xfrm>
          <a:prstGeom prst="rect">
            <a:avLst/>
          </a:prstGeom>
        </p:spPr>
      </p:pic>
      <p:pic>
        <p:nvPicPr>
          <p:cNvPr id="9" name="Picture 8" descr="mage result for facebook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631" y="3584560"/>
            <a:ext cx="545856" cy="545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476" y="3579273"/>
            <a:ext cx="727356" cy="590064"/>
          </a:xfrm>
          <a:prstGeom prst="rect">
            <a:avLst/>
          </a:prstGeom>
        </p:spPr>
      </p:pic>
      <p:pic>
        <p:nvPicPr>
          <p:cNvPr id="11" name="Picture 12" descr="mage result for microsoft 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549" y="3571437"/>
            <a:ext cx="597146" cy="597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368968" y="1600576"/>
            <a:ext cx="856294" cy="1879755"/>
            <a:chOff x="326546" y="2224192"/>
            <a:chExt cx="951289" cy="2088290"/>
          </a:xfrm>
        </p:grpSpPr>
        <p:pic>
          <p:nvPicPr>
            <p:cNvPr id="13" name="Picture 12" descr="computer_user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265" y="2224192"/>
              <a:ext cx="910570" cy="735517"/>
            </a:xfrm>
            <a:prstGeom prst="rect">
              <a:avLst/>
            </a:prstGeom>
          </p:spPr>
        </p:pic>
        <p:pic>
          <p:nvPicPr>
            <p:cNvPr id="14" name="Picture 13" descr="computer_user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546" y="3576965"/>
              <a:ext cx="910570" cy="735517"/>
            </a:xfrm>
            <a:prstGeom prst="rect">
              <a:avLst/>
            </a:prstGeom>
          </p:spPr>
        </p:pic>
        <p:pic>
          <p:nvPicPr>
            <p:cNvPr id="15" name="Picture 14" descr="computer_user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372" y="2884461"/>
              <a:ext cx="910570" cy="735517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702128" y="1862915"/>
            <a:ext cx="856294" cy="1879755"/>
            <a:chOff x="326546" y="2224192"/>
            <a:chExt cx="951289" cy="2088290"/>
          </a:xfrm>
        </p:grpSpPr>
        <p:pic>
          <p:nvPicPr>
            <p:cNvPr id="17" name="Picture 16" descr="computer_user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265" y="2224192"/>
              <a:ext cx="910570" cy="735517"/>
            </a:xfrm>
            <a:prstGeom prst="rect">
              <a:avLst/>
            </a:prstGeom>
          </p:spPr>
        </p:pic>
        <p:pic>
          <p:nvPicPr>
            <p:cNvPr id="18" name="Picture 17" descr="computer_user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546" y="3576965"/>
              <a:ext cx="910570" cy="735517"/>
            </a:xfrm>
            <a:prstGeom prst="rect">
              <a:avLst/>
            </a:prstGeom>
          </p:spPr>
        </p:pic>
        <p:pic>
          <p:nvPicPr>
            <p:cNvPr id="19" name="Picture 18" descr="computer_user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372" y="2884461"/>
              <a:ext cx="910570" cy="735517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1093622" y="1492980"/>
            <a:ext cx="856294" cy="1879755"/>
            <a:chOff x="326546" y="2224192"/>
            <a:chExt cx="951289" cy="2088290"/>
          </a:xfrm>
        </p:grpSpPr>
        <p:pic>
          <p:nvPicPr>
            <p:cNvPr id="21" name="Picture 20" descr="computer_user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265" y="2224192"/>
              <a:ext cx="910570" cy="735517"/>
            </a:xfrm>
            <a:prstGeom prst="rect">
              <a:avLst/>
            </a:prstGeom>
          </p:spPr>
        </p:pic>
        <p:pic>
          <p:nvPicPr>
            <p:cNvPr id="22" name="Picture 21" descr="computer_user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546" y="3576965"/>
              <a:ext cx="910570" cy="735517"/>
            </a:xfrm>
            <a:prstGeom prst="rect">
              <a:avLst/>
            </a:prstGeom>
          </p:spPr>
        </p:pic>
        <p:pic>
          <p:nvPicPr>
            <p:cNvPr id="23" name="Picture 22" descr="computer_user.pn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3372" y="2884461"/>
              <a:ext cx="910570" cy="735517"/>
            </a:xfrm>
            <a:prstGeom prst="rect">
              <a:avLst/>
            </a:prstGeom>
          </p:spPr>
        </p:pic>
      </p:grpSp>
      <p:pic>
        <p:nvPicPr>
          <p:cNvPr id="24" name="Picture 23" descr="computer_user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07966" y="1972921"/>
            <a:ext cx="824400" cy="672540"/>
          </a:xfrm>
          <a:prstGeom prst="rect">
            <a:avLst/>
          </a:prstGeom>
        </p:spPr>
      </p:pic>
      <p:sp>
        <p:nvSpPr>
          <p:cNvPr id="26" name="Content Placeholder 2"/>
          <p:cNvSpPr txBox="1">
            <a:spLocks/>
          </p:cNvSpPr>
          <p:nvPr/>
        </p:nvSpPr>
        <p:spPr>
          <a:xfrm>
            <a:off x="188168" y="4489066"/>
            <a:ext cx="8755505" cy="165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</a:t>
            </a:r>
            <a:r>
              <a:rPr lang="en-US" dirty="0" smtClean="0"/>
              <a:t>owered by datacenters</a:t>
            </a:r>
          </a:p>
          <a:p>
            <a:r>
              <a:rPr lang="en-US" dirty="0" smtClean="0"/>
              <a:t>PBs of data, millions of users</a:t>
            </a:r>
          </a:p>
          <a:p>
            <a:r>
              <a:rPr lang="en-US" dirty="0" smtClean="0"/>
              <a:t>Mostly reads, occasional writes</a:t>
            </a:r>
          </a:p>
          <a:p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4925067" y="2354426"/>
            <a:ext cx="2934329" cy="45198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57949" y="2550441"/>
            <a:ext cx="845103" cy="461665"/>
          </a:xfrm>
          <a:prstGeom prst="rect">
            <a:avLst/>
          </a:prstGeom>
          <a:solidFill>
            <a:schemeClr val="bg2">
              <a:alpha val="8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write</a:t>
            </a:r>
            <a:endParaRPr lang="en-US" sz="240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83889" y="1875671"/>
            <a:ext cx="5221221" cy="1597071"/>
            <a:chOff x="983889" y="1875671"/>
            <a:chExt cx="5221221" cy="1597071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983889" y="1950045"/>
              <a:ext cx="2196595" cy="233139"/>
            </a:xfrm>
            <a:prstGeom prst="straightConnector1">
              <a:avLst/>
            </a:prstGeom>
            <a:ln w="28575">
              <a:solidFill>
                <a:srgbClr val="1DA2F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1225262" y="2182505"/>
              <a:ext cx="3505832" cy="221717"/>
            </a:xfrm>
            <a:prstGeom prst="straightConnector1">
              <a:avLst/>
            </a:prstGeom>
            <a:ln w="28575">
              <a:solidFill>
                <a:srgbClr val="1DA2F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1602326" y="2497778"/>
              <a:ext cx="4602784" cy="57335"/>
            </a:xfrm>
            <a:prstGeom prst="straightConnector1">
              <a:avLst/>
            </a:prstGeom>
            <a:ln w="28575">
              <a:solidFill>
                <a:srgbClr val="1DA2F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983889" y="2601449"/>
              <a:ext cx="3582031" cy="299110"/>
            </a:xfrm>
            <a:prstGeom prst="straightConnector1">
              <a:avLst/>
            </a:prstGeom>
            <a:ln w="28575">
              <a:solidFill>
                <a:srgbClr val="1DA2F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1225262" y="2776840"/>
              <a:ext cx="4979848" cy="296143"/>
            </a:xfrm>
            <a:prstGeom prst="straightConnector1">
              <a:avLst/>
            </a:prstGeom>
            <a:ln w="28575">
              <a:solidFill>
                <a:srgbClr val="1DA2F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1595249" y="3030628"/>
              <a:ext cx="3118534" cy="69004"/>
            </a:xfrm>
            <a:prstGeom prst="straightConnector1">
              <a:avLst/>
            </a:prstGeom>
            <a:ln w="28575">
              <a:solidFill>
                <a:srgbClr val="1DA2F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1648396" y="1875671"/>
              <a:ext cx="3004913" cy="251708"/>
            </a:xfrm>
            <a:prstGeom prst="straightConnector1">
              <a:avLst/>
            </a:prstGeom>
            <a:ln w="28575">
              <a:solidFill>
                <a:srgbClr val="1DA2F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983889" y="3143703"/>
              <a:ext cx="2166963" cy="62136"/>
            </a:xfrm>
            <a:prstGeom prst="straightConnector1">
              <a:avLst/>
            </a:prstGeom>
            <a:ln w="28575">
              <a:solidFill>
                <a:srgbClr val="1DA2F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1298342" y="3315738"/>
              <a:ext cx="3267578" cy="157004"/>
            </a:xfrm>
            <a:prstGeom prst="straightConnector1">
              <a:avLst/>
            </a:prstGeom>
            <a:ln w="28575">
              <a:solidFill>
                <a:srgbClr val="1DA2F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1630502" y="3472742"/>
            <a:ext cx="854978" cy="461665"/>
          </a:xfrm>
          <a:prstGeom prst="rect">
            <a:avLst/>
          </a:prstGeom>
          <a:solidFill>
            <a:schemeClr val="bg2">
              <a:alpha val="8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1DA2F2"/>
                </a:solidFill>
                <a:latin typeface="Gill Sans" charset="0"/>
                <a:ea typeface="Gill Sans" charset="0"/>
                <a:cs typeface="Gill Sans" charset="0"/>
              </a:rPr>
              <a:t>read</a:t>
            </a:r>
            <a:r>
              <a:rPr lang="en-US" sz="2400" dirty="0">
                <a:solidFill>
                  <a:srgbClr val="1DA2F2"/>
                </a:solidFill>
                <a:latin typeface="Gill Sans" charset="0"/>
                <a:ea typeface="Gill Sans" charset="0"/>
                <a:cs typeface="Gill Sans" charset="0"/>
              </a:rPr>
              <a:t>s</a:t>
            </a:r>
          </a:p>
        </p:txBody>
      </p:sp>
      <p:pic>
        <p:nvPicPr>
          <p:cNvPr id="1026" name="Picture 2" descr="ttp://blogsbucket.com/wp-content/uploads/2015/09/google-dk-flat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528" y="3592458"/>
            <a:ext cx="564322" cy="56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42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8" grpId="0" animBg="1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Memory Access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2D58BA-6B81-40E5-AC79-48265F8DE68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8168" y="6051882"/>
            <a:ext cx="8755508" cy="523220"/>
          </a:xfrm>
          <a:prstGeom prst="rect">
            <a:avLst/>
          </a:prstGeom>
          <a:solidFill>
            <a:srgbClr val="4F81BD"/>
          </a:solidFill>
        </p:spPr>
        <p:txBody>
          <a:bodyPr vert="horz" wrap="square" lIns="36000" tIns="45720" rIns="3600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127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ill Sans Light"/>
                <a:ea typeface=""/>
                <a:cs typeface="Gill Sans Light"/>
              </a:rPr>
              <a:t>One-sided operations do not provide object read atomicity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9033" y="1401324"/>
            <a:ext cx="4273761" cy="3419899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88172" y="1223999"/>
            <a:ext cx="7870372" cy="4800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Frequent remote memory accesses within datacenter</a:t>
            </a:r>
          </a:p>
          <a:p>
            <a:r>
              <a:rPr lang="en-US" sz="2400" dirty="0" smtClean="0"/>
              <a:t>Networking traditionally expensive</a:t>
            </a:r>
            <a:endParaRPr lang="en-US" sz="3200" dirty="0" smtClean="0"/>
          </a:p>
          <a:p>
            <a:pPr lvl="1"/>
            <a:endParaRPr lang="en-US" sz="2800" dirty="0" smtClean="0"/>
          </a:p>
          <a:p>
            <a:pPr marL="0" indent="0">
              <a:buNone/>
            </a:pPr>
            <a:r>
              <a:rPr lang="en-US" dirty="0" smtClean="0"/>
              <a:t>RDMA technology</a:t>
            </a:r>
          </a:p>
          <a:p>
            <a:r>
              <a:rPr lang="en-US" sz="2400" dirty="0" smtClean="0"/>
              <a:t>Fast one-sided ops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Object semantics</a:t>
            </a:r>
          </a:p>
          <a:p>
            <a:r>
              <a:rPr lang="en-US" sz="2400" dirty="0" smtClean="0"/>
              <a:t>Need to read objects atomically</a:t>
            </a:r>
            <a:endParaRPr lang="en-US" sz="2400" dirty="0"/>
          </a:p>
        </p:txBody>
      </p:sp>
      <p:pic>
        <p:nvPicPr>
          <p:cNvPr id="7" name="Picture 6" descr="computer_us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523" y="2277070"/>
            <a:ext cx="819641" cy="662069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5207431" y="2622938"/>
            <a:ext cx="1158294" cy="583759"/>
          </a:xfrm>
          <a:prstGeom prst="straightConnector1">
            <a:avLst/>
          </a:prstGeom>
          <a:ln w="28575">
            <a:solidFill>
              <a:srgbClr val="1DA2F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366210" y="2605208"/>
            <a:ext cx="101018" cy="600460"/>
          </a:xfrm>
          <a:prstGeom prst="straightConnector1">
            <a:avLst/>
          </a:prstGeom>
          <a:ln w="28575">
            <a:solidFill>
              <a:srgbClr val="1DA2F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374683" y="3205667"/>
            <a:ext cx="1531230" cy="148142"/>
          </a:xfrm>
          <a:prstGeom prst="straightConnector1">
            <a:avLst/>
          </a:prstGeom>
          <a:ln w="28575">
            <a:solidFill>
              <a:srgbClr val="1DA2F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345670" y="3035027"/>
            <a:ext cx="2331018" cy="166492"/>
          </a:xfrm>
          <a:prstGeom prst="straightConnector1">
            <a:avLst/>
          </a:prstGeom>
          <a:ln w="28575">
            <a:solidFill>
              <a:srgbClr val="1DA2F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62694" y="3482465"/>
            <a:ext cx="1592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" charset="0"/>
                <a:ea typeface="Gill Sans" charset="0"/>
                <a:cs typeface="Gill Sans" charset="0"/>
              </a:rPr>
              <a:t>Application</a:t>
            </a:r>
            <a:endParaRPr lang="en-US" sz="2400" dirty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5569928" y="3237491"/>
            <a:ext cx="1049159" cy="1995821"/>
            <a:chOff x="5569928" y="3237491"/>
            <a:chExt cx="1049159" cy="1995821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5591375" y="3237491"/>
              <a:ext cx="697308" cy="1114433"/>
            </a:xfrm>
            <a:prstGeom prst="line">
              <a:avLst/>
            </a:prstGeom>
            <a:noFill/>
            <a:ln w="9525" cap="flat" cmpd="sng" algn="ctr">
              <a:solidFill>
                <a:srgbClr val="BDBCBC"/>
              </a:solidFill>
              <a:prstDash val="dash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6347569" y="3242931"/>
              <a:ext cx="271516" cy="1108993"/>
            </a:xfrm>
            <a:prstGeom prst="line">
              <a:avLst/>
            </a:prstGeom>
            <a:noFill/>
            <a:ln w="9525" cap="flat" cmpd="sng" algn="ctr">
              <a:solidFill>
                <a:srgbClr val="BDBCBC"/>
              </a:solidFill>
              <a:prstDash val="dash"/>
            </a:ln>
            <a:effectLst/>
          </p:spPr>
        </p:cxnSp>
        <p:grpSp>
          <p:nvGrpSpPr>
            <p:cNvPr id="28" name="Group 27"/>
            <p:cNvGrpSpPr/>
            <p:nvPr/>
          </p:nvGrpSpPr>
          <p:grpSpPr>
            <a:xfrm flipH="1">
              <a:off x="5569928" y="4366206"/>
              <a:ext cx="1049159" cy="867106"/>
              <a:chOff x="6343263" y="3378599"/>
              <a:chExt cx="1584570" cy="1333603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6359707" y="3378599"/>
                <a:ext cx="1546596" cy="133360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6343263" y="3448607"/>
                <a:ext cx="765317" cy="622789"/>
                <a:chOff x="2786518" y="3815916"/>
                <a:chExt cx="765317" cy="580846"/>
              </a:xfrm>
            </p:grpSpPr>
            <p:sp>
              <p:nvSpPr>
                <p:cNvPr id="36" name="Rectangle 35"/>
                <p:cNvSpPr/>
                <p:nvPr/>
              </p:nvSpPr>
              <p:spPr>
                <a:xfrm rot="5400000">
                  <a:off x="2935009" y="3783504"/>
                  <a:ext cx="545263" cy="610087"/>
                </a:xfrm>
                <a:prstGeom prst="rect">
                  <a:avLst/>
                </a:prstGeom>
                <a:solidFill>
                  <a:schemeClr val="bg2"/>
                </a:solidFill>
                <a:ln w="190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bg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2786518" y="3822831"/>
                  <a:ext cx="765317" cy="5739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>
                      <a:latin typeface="Gill Sans" charset="0"/>
                      <a:ea typeface="Gill Sans" charset="0"/>
                      <a:cs typeface="Gill Sans" charset="0"/>
                    </a:rPr>
                    <a:t>NI</a:t>
                  </a:r>
                  <a:endParaRPr lang="en-US" sz="200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7050927" y="3448595"/>
                <a:ext cx="876906" cy="584633"/>
                <a:chOff x="4477091" y="3900498"/>
                <a:chExt cx="876906" cy="545262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4608935" y="3900498"/>
                  <a:ext cx="624094" cy="545262"/>
                </a:xfrm>
                <a:prstGeom prst="rect">
                  <a:avLst/>
                </a:prstGeom>
                <a:solidFill>
                  <a:schemeClr val="bg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4477091" y="3944082"/>
                  <a:ext cx="876906" cy="4856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Gill Sans" charset="0"/>
                      <a:ea typeface="Gill Sans" charset="0"/>
                      <a:cs typeface="Gill Sans" charset="0"/>
                    </a:rPr>
                    <a:t>CPU</a:t>
                  </a:r>
                  <a:endParaRPr lang="en-US" sz="160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</p:grpSp>
      <p:grpSp>
        <p:nvGrpSpPr>
          <p:cNvPr id="101" name="Group 100"/>
          <p:cNvGrpSpPr/>
          <p:nvPr/>
        </p:nvGrpSpPr>
        <p:grpSpPr>
          <a:xfrm>
            <a:off x="7770259" y="3389509"/>
            <a:ext cx="1049159" cy="1843804"/>
            <a:chOff x="7770259" y="3389509"/>
            <a:chExt cx="1049159" cy="1843804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7912986" y="3389509"/>
              <a:ext cx="906430" cy="953412"/>
            </a:xfrm>
            <a:prstGeom prst="line">
              <a:avLst/>
            </a:prstGeom>
            <a:noFill/>
            <a:ln w="9525" cap="flat" cmpd="sng" algn="ctr">
              <a:solidFill>
                <a:srgbClr val="BDBCBC"/>
              </a:solidFill>
              <a:prstDash val="dash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 flipH="1">
              <a:off x="7782370" y="3419971"/>
              <a:ext cx="86230" cy="936484"/>
            </a:xfrm>
            <a:prstGeom prst="line">
              <a:avLst/>
            </a:prstGeom>
            <a:noFill/>
            <a:ln w="9525" cap="flat" cmpd="sng" algn="ctr">
              <a:solidFill>
                <a:srgbClr val="BDBCBC"/>
              </a:solidFill>
              <a:prstDash val="dash"/>
            </a:ln>
            <a:effectLst/>
          </p:spPr>
        </p:cxnSp>
        <p:grpSp>
          <p:nvGrpSpPr>
            <p:cNvPr id="39" name="Group 38"/>
            <p:cNvGrpSpPr/>
            <p:nvPr/>
          </p:nvGrpSpPr>
          <p:grpSpPr>
            <a:xfrm flipH="1">
              <a:off x="7770259" y="4347702"/>
              <a:ext cx="1049159" cy="885611"/>
              <a:chOff x="6343263" y="3378599"/>
              <a:chExt cx="1584570" cy="1362067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6363575" y="3378599"/>
                <a:ext cx="1546596" cy="136206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" name="Group 42"/>
              <p:cNvGrpSpPr/>
              <p:nvPr/>
            </p:nvGrpSpPr>
            <p:grpSpPr>
              <a:xfrm>
                <a:off x="6343263" y="3448580"/>
                <a:ext cx="765317" cy="641909"/>
                <a:chOff x="2786518" y="3815916"/>
                <a:chExt cx="765317" cy="598682"/>
              </a:xfrm>
            </p:grpSpPr>
            <p:sp>
              <p:nvSpPr>
                <p:cNvPr id="47" name="Rectangle 46"/>
                <p:cNvSpPr/>
                <p:nvPr/>
              </p:nvSpPr>
              <p:spPr>
                <a:xfrm rot="5400000">
                  <a:off x="2935009" y="3783504"/>
                  <a:ext cx="545263" cy="610087"/>
                </a:xfrm>
                <a:prstGeom prst="rect">
                  <a:avLst/>
                </a:prstGeom>
                <a:solidFill>
                  <a:schemeClr val="bg2"/>
                </a:solidFill>
                <a:ln w="190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2786518" y="3840670"/>
                  <a:ext cx="765317" cy="5739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>
                      <a:latin typeface="Gill Sans" charset="0"/>
                      <a:ea typeface="Gill Sans" charset="0"/>
                      <a:cs typeface="Gill Sans" charset="0"/>
                    </a:rPr>
                    <a:t>NI</a:t>
                  </a:r>
                  <a:endParaRPr lang="en-US" sz="200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grpSp>
            <p:nvGrpSpPr>
              <p:cNvPr id="44" name="Group 43"/>
              <p:cNvGrpSpPr/>
              <p:nvPr/>
            </p:nvGrpSpPr>
            <p:grpSpPr>
              <a:xfrm>
                <a:off x="7050927" y="3448596"/>
                <a:ext cx="876906" cy="588255"/>
                <a:chOff x="4477091" y="3900498"/>
                <a:chExt cx="876906" cy="548640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4608933" y="3900498"/>
                  <a:ext cx="624095" cy="548640"/>
                </a:xfrm>
                <a:prstGeom prst="rect">
                  <a:avLst/>
                </a:prstGeom>
                <a:solidFill>
                  <a:schemeClr val="bg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4477091" y="3944082"/>
                  <a:ext cx="876906" cy="4856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Gill Sans" charset="0"/>
                      <a:ea typeface="Gill Sans" charset="0"/>
                      <a:cs typeface="Gill Sans" charset="0"/>
                    </a:rPr>
                    <a:t>CPU</a:t>
                  </a:r>
                  <a:endParaRPr lang="en-US" sz="160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</p:grpSp>
      <p:sp>
        <p:nvSpPr>
          <p:cNvPr id="55" name="Rectangle 54"/>
          <p:cNvSpPr/>
          <p:nvPr/>
        </p:nvSpPr>
        <p:spPr>
          <a:xfrm flipH="1">
            <a:off x="7840987" y="4375222"/>
            <a:ext cx="442459" cy="410909"/>
          </a:xfrm>
          <a:prstGeom prst="rect">
            <a:avLst/>
          </a:prstGeom>
          <a:solidFill>
            <a:schemeClr val="bg2">
              <a:alpha val="71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7023707" y="4085743"/>
            <a:ext cx="654934" cy="482072"/>
            <a:chOff x="7068551" y="4431023"/>
            <a:chExt cx="654934" cy="482072"/>
          </a:xfrm>
        </p:grpSpPr>
        <p:sp>
          <p:nvSpPr>
            <p:cNvPr id="57" name="TextBox 56"/>
            <p:cNvSpPr txBox="1"/>
            <p:nvPr/>
          </p:nvSpPr>
          <p:spPr>
            <a:xfrm>
              <a:off x="7068551" y="4431023"/>
              <a:ext cx="6399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Gill Sans" charset="0"/>
                  <a:ea typeface="Gill Sans" charset="0"/>
                  <a:cs typeface="Gill Sans" charset="0"/>
                </a:rPr>
                <a:t>zZz</a:t>
              </a:r>
              <a:endParaRPr lang="en-US" sz="240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8" name="Cloud Callout 57"/>
            <p:cNvSpPr/>
            <p:nvPr/>
          </p:nvSpPr>
          <p:spPr>
            <a:xfrm>
              <a:off x="7068551" y="4485081"/>
              <a:ext cx="654934" cy="428014"/>
            </a:xfrm>
            <a:prstGeom prst="cloudCallout">
              <a:avLst>
                <a:gd name="adj1" fmla="val 73621"/>
                <a:gd name="adj2" fmla="val 43985"/>
              </a:avLst>
            </a:prstGeom>
            <a:noFill/>
            <a:ln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6" name="Straight Arrow Connector 75"/>
          <p:cNvCxnSpPr>
            <a:stCxn id="24" idx="2"/>
          </p:cNvCxnSpPr>
          <p:nvPr/>
        </p:nvCxnSpPr>
        <p:spPr>
          <a:xfrm>
            <a:off x="4958746" y="3944130"/>
            <a:ext cx="758886" cy="543326"/>
          </a:xfrm>
          <a:prstGeom prst="straightConnector1">
            <a:avLst/>
          </a:prstGeom>
          <a:ln w="28575">
            <a:solidFill>
              <a:srgbClr val="1DA2F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V="1">
            <a:off x="5795420" y="4474827"/>
            <a:ext cx="540000" cy="4628"/>
          </a:xfrm>
          <a:prstGeom prst="straightConnector1">
            <a:avLst/>
          </a:prstGeom>
          <a:ln w="28575">
            <a:solidFill>
              <a:srgbClr val="1DA2F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 flipV="1">
            <a:off x="6344377" y="3220783"/>
            <a:ext cx="40877" cy="1257666"/>
          </a:xfrm>
          <a:prstGeom prst="straightConnector1">
            <a:avLst/>
          </a:prstGeom>
          <a:ln w="28575">
            <a:solidFill>
              <a:srgbClr val="1DA2F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7908189" y="3416284"/>
            <a:ext cx="632400" cy="1065360"/>
          </a:xfrm>
          <a:prstGeom prst="straightConnector1">
            <a:avLst/>
          </a:prstGeom>
          <a:ln w="28575">
            <a:solidFill>
              <a:srgbClr val="1DA2F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7840987" y="4795377"/>
            <a:ext cx="978409" cy="369332"/>
            <a:chOff x="3788316" y="4262459"/>
            <a:chExt cx="978409" cy="369332"/>
          </a:xfrm>
        </p:grpSpPr>
        <p:sp>
          <p:nvSpPr>
            <p:cNvPr id="62" name="Rectangle 61"/>
            <p:cNvSpPr/>
            <p:nvPr/>
          </p:nvSpPr>
          <p:spPr>
            <a:xfrm flipH="1">
              <a:off x="3811933" y="4288800"/>
              <a:ext cx="885775" cy="33351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 flipH="1">
              <a:off x="3788316" y="4262459"/>
              <a:ext cx="9784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" charset="0"/>
                  <a:ea typeface="Gill Sans" charset="0"/>
                  <a:cs typeface="Gill Sans" charset="0"/>
                </a:rPr>
                <a:t>Memory</a:t>
              </a:r>
              <a:endParaRPr lang="en-US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97" name="Straight Arrow Connector 96"/>
          <p:cNvCxnSpPr/>
          <p:nvPr/>
        </p:nvCxnSpPr>
        <p:spPr>
          <a:xfrm flipH="1">
            <a:off x="8476394" y="4683652"/>
            <a:ext cx="49503" cy="264833"/>
          </a:xfrm>
          <a:prstGeom prst="straightConnector1">
            <a:avLst/>
          </a:prstGeom>
          <a:ln w="28575">
            <a:solidFill>
              <a:srgbClr val="1DA2F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5621402" y="4806126"/>
            <a:ext cx="978409" cy="369332"/>
            <a:chOff x="3786582" y="4261262"/>
            <a:chExt cx="978409" cy="369332"/>
          </a:xfrm>
        </p:grpSpPr>
        <p:sp>
          <p:nvSpPr>
            <p:cNvPr id="65" name="Rectangle 64"/>
            <p:cNvSpPr/>
            <p:nvPr/>
          </p:nvSpPr>
          <p:spPr>
            <a:xfrm flipH="1">
              <a:off x="3811933" y="4288800"/>
              <a:ext cx="885775" cy="33351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 flipH="1">
              <a:off x="3786582" y="4261262"/>
              <a:ext cx="9784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ill Sans" charset="0"/>
                  <a:ea typeface="Gill Sans" charset="0"/>
                  <a:cs typeface="Gill Sans" charset="0"/>
                </a:rPr>
                <a:t>Memory</a:t>
              </a:r>
              <a:endParaRPr lang="en-US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480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5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4" grpId="0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 Atomicity in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71" y="1223998"/>
            <a:ext cx="8755505" cy="4800637"/>
          </a:xfrm>
        </p:spPr>
        <p:txBody>
          <a:bodyPr>
            <a:normAutofit/>
          </a:bodyPr>
          <a:lstStyle/>
          <a:p>
            <a:r>
              <a:rPr lang="en-US" dirty="0"/>
              <a:t>One-sided </a:t>
            </a:r>
            <a:r>
              <a:rPr lang="en-US" dirty="0" smtClean="0"/>
              <a:t>ops’ </a:t>
            </a:r>
            <a:r>
              <a:rPr lang="en-US" dirty="0"/>
              <a:t>atomicity limited to single </a:t>
            </a:r>
            <a:r>
              <a:rPr lang="en-US" dirty="0" smtClean="0"/>
              <a:t>cache line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Object atomicity provided by SW: embedded metadata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SW checks expensive: up to 50% of a remote object read!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2D58BA-6B81-40E5-AC79-48265F8DE68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8168" y="6024635"/>
            <a:ext cx="8755508" cy="523220"/>
          </a:xfrm>
          <a:prstGeom prst="rect">
            <a:avLst/>
          </a:prstGeom>
          <a:solidFill>
            <a:srgbClr val="4F81BD"/>
          </a:solidFill>
        </p:spPr>
        <p:txBody>
          <a:bodyPr vert="horz" wrap="square" lIns="36000" tIns="45720" rIns="3600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12700" algn="ctr">
              <a:buNone/>
              <a:defRPr/>
            </a:pPr>
            <a:r>
              <a:rPr lang="en-US" dirty="0" smtClean="0">
                <a:solidFill>
                  <a:schemeClr val="bg2"/>
                </a:solidFill>
                <a:latin typeface="Gill Sans Light"/>
                <a:cs typeface="Gill Sans Light"/>
              </a:rPr>
              <a:t>SABRes: minimal NI extensions, u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ill Sans Light"/>
                <a:ea typeface=""/>
                <a:cs typeface="Gill Sans Light"/>
              </a:rPr>
              <a:t>p to 2x faster object reads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ill Sans Light"/>
                <a:ea typeface=""/>
                <a:cs typeface="Gill Sans Light"/>
              </a:rPr>
              <a:t> 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Gill Sans Light"/>
              <a:ea typeface=""/>
              <a:cs typeface="Gill Sans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4049" y="4557169"/>
            <a:ext cx="15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Gill Sans" charset="0"/>
                <a:ea typeface="Gill Sans" charset="0"/>
                <a:cs typeface="Gill Sans" charset="0"/>
              </a:rPr>
              <a:t>Network</a:t>
            </a:r>
            <a:endParaRPr lang="en-US" sz="20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4931" y="3151234"/>
            <a:ext cx="2168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Gill Sans MT" charset="0"/>
                <a:ea typeface="Gill Sans MT" charset="0"/>
                <a:cs typeface="Gill Sans MT" charset="0"/>
              </a:rPr>
              <a:t>post-transfer atomicity check</a:t>
            </a:r>
            <a:br>
              <a:rPr lang="en-US" sz="2400" dirty="0" smtClean="0">
                <a:latin typeface="Gill Sans MT" charset="0"/>
                <a:ea typeface="Gill Sans MT" charset="0"/>
                <a:cs typeface="Gill Sans MT" charset="0"/>
              </a:rPr>
            </a:br>
            <a:r>
              <a:rPr lang="en-US" sz="2400" dirty="0" smtClean="0">
                <a:latin typeface="Gill Sans MT" charset="0"/>
                <a:ea typeface="Gill Sans MT" charset="0"/>
                <a:cs typeface="Gill Sans MT" charset="0"/>
              </a:rPr>
              <a:t>by CPU</a:t>
            </a:r>
            <a:endParaRPr lang="en-US" sz="2400" dirty="0">
              <a:latin typeface="Gill Sans MT" charset="0"/>
              <a:ea typeface="Gill Sans MT" charset="0"/>
              <a:cs typeface="Gill Sans MT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0496" y="3998129"/>
            <a:ext cx="767232" cy="519798"/>
          </a:xfrm>
          <a:prstGeom prst="rect">
            <a:avLst/>
          </a:prstGeom>
          <a:ln>
            <a:noFill/>
          </a:ln>
        </p:spPr>
      </p:pic>
      <p:grpSp>
        <p:nvGrpSpPr>
          <p:cNvPr id="42" name="Group 41"/>
          <p:cNvGrpSpPr/>
          <p:nvPr/>
        </p:nvGrpSpPr>
        <p:grpSpPr>
          <a:xfrm>
            <a:off x="6154888" y="3170614"/>
            <a:ext cx="1422542" cy="1200227"/>
            <a:chOff x="8777932" y="3432590"/>
            <a:chExt cx="1024016" cy="867106"/>
          </a:xfrm>
        </p:grpSpPr>
        <p:grpSp>
          <p:nvGrpSpPr>
            <p:cNvPr id="29" name="Group 28"/>
            <p:cNvGrpSpPr/>
            <p:nvPr/>
          </p:nvGrpSpPr>
          <p:grpSpPr>
            <a:xfrm flipH="1">
              <a:off x="8777932" y="3432590"/>
              <a:ext cx="1024016" cy="867106"/>
              <a:chOff x="6359707" y="3378599"/>
              <a:chExt cx="1546596" cy="1333603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6359707" y="3378599"/>
                <a:ext cx="1546596" cy="133360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7000173" y="3446488"/>
                <a:ext cx="811122" cy="584635"/>
                <a:chOff x="3443428" y="3813951"/>
                <a:chExt cx="811122" cy="545263"/>
              </a:xfrm>
            </p:grpSpPr>
            <p:sp>
              <p:nvSpPr>
                <p:cNvPr id="35" name="Rectangle 34"/>
                <p:cNvSpPr/>
                <p:nvPr/>
              </p:nvSpPr>
              <p:spPr>
                <a:xfrm rot="5400000">
                  <a:off x="3676875" y="3781540"/>
                  <a:ext cx="545263" cy="610086"/>
                </a:xfrm>
                <a:prstGeom prst="rect">
                  <a:avLst/>
                </a:prstGeom>
                <a:solidFill>
                  <a:schemeClr val="bg2"/>
                </a:solidFill>
                <a:ln w="190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175219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3504389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5256588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7008782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8760977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0513171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12265370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14017564" algn="l" defTabSz="3504389" rtl="0" eaLnBrk="1" latinLnBrk="0" hangingPunct="1">
                    <a:defRPr sz="69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1100" dirty="0">
                    <a:solidFill>
                      <a:schemeClr val="bg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3443428" y="3841523"/>
                  <a:ext cx="765317" cy="4784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latin typeface="Gill Sans" charset="0"/>
                      <a:ea typeface="Gill Sans" charset="0"/>
                      <a:cs typeface="Gill Sans" charset="0"/>
                    </a:rPr>
                    <a:t>NI</a:t>
                  </a:r>
                  <a:endParaRPr lang="en-US" sz="240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6373323" y="3448408"/>
                <a:ext cx="793320" cy="584633"/>
                <a:chOff x="3799487" y="3900324"/>
                <a:chExt cx="793320" cy="545262"/>
              </a:xfrm>
            </p:grpSpPr>
            <p:sp>
              <p:nvSpPr>
                <p:cNvPr id="33" name="Rectangle 32"/>
                <p:cNvSpPr/>
                <p:nvPr/>
              </p:nvSpPr>
              <p:spPr>
                <a:xfrm>
                  <a:off x="3896384" y="3900324"/>
                  <a:ext cx="624094" cy="545262"/>
                </a:xfrm>
                <a:prstGeom prst="rect">
                  <a:avLst/>
                </a:prstGeom>
                <a:solidFill>
                  <a:schemeClr val="bg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  <a:latin typeface="Gill Sans MT" charset="0"/>
                    <a:ea typeface="Gill Sans MT" charset="0"/>
                    <a:cs typeface="Gill Sans MT" charset="0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3799487" y="3959502"/>
                  <a:ext cx="793320" cy="44652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200" dirty="0" smtClean="0">
                      <a:latin typeface="Gill Sans" charset="0"/>
                      <a:ea typeface="Gill Sans" charset="0"/>
                      <a:cs typeface="Gill Sans" charset="0"/>
                    </a:rPr>
                    <a:t>CPU</a:t>
                  </a:r>
                  <a:endParaRPr lang="en-US" sz="2200" dirty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</p:grpSp>
        <p:grpSp>
          <p:nvGrpSpPr>
            <p:cNvPr id="39" name="Group 38"/>
            <p:cNvGrpSpPr/>
            <p:nvPr/>
          </p:nvGrpSpPr>
          <p:grpSpPr>
            <a:xfrm>
              <a:off x="8829956" y="3880090"/>
              <a:ext cx="896320" cy="353470"/>
              <a:chOff x="3801388" y="4268842"/>
              <a:chExt cx="896320" cy="353470"/>
            </a:xfrm>
          </p:grpSpPr>
          <p:sp>
            <p:nvSpPr>
              <p:cNvPr id="40" name="Rectangle 39"/>
              <p:cNvSpPr/>
              <p:nvPr/>
            </p:nvSpPr>
            <p:spPr>
              <a:xfrm flipH="1">
                <a:off x="3811933" y="4288800"/>
                <a:ext cx="885775" cy="33351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 flipH="1">
                <a:off x="3801388" y="4268842"/>
                <a:ext cx="896320" cy="3335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Gill Sans" charset="0"/>
                    <a:ea typeface="Gill Sans" charset="0"/>
                    <a:cs typeface="Gill Sans" charset="0"/>
                  </a:rPr>
                  <a:t>Memory</a:t>
                </a:r>
                <a:endParaRPr lang="en-US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6515256" y="4139945"/>
            <a:ext cx="960519" cy="461665"/>
            <a:chOff x="1497844" y="4096333"/>
            <a:chExt cx="960519" cy="461665"/>
          </a:xfrm>
        </p:grpSpPr>
        <p:sp>
          <p:nvSpPr>
            <p:cNvPr id="16" name="Rectangle 15"/>
            <p:cNvSpPr/>
            <p:nvPr/>
          </p:nvSpPr>
          <p:spPr>
            <a:xfrm>
              <a:off x="1508088" y="4202290"/>
              <a:ext cx="940776" cy="32075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97844" y="4096333"/>
              <a:ext cx="9605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ill Sans" charset="0"/>
                  <a:ea typeface="Gill Sans" charset="0"/>
                  <a:cs typeface="Gill Sans" charset="0"/>
                </a:rPr>
                <a:t>object</a:t>
              </a:r>
              <a:endParaRPr lang="en-US" sz="240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180907" y="4165999"/>
            <a:ext cx="425116" cy="461665"/>
            <a:chOff x="1163495" y="4122387"/>
            <a:chExt cx="425116" cy="461665"/>
          </a:xfrm>
        </p:grpSpPr>
        <p:sp>
          <p:nvSpPr>
            <p:cNvPr id="17" name="Rectangle 16"/>
            <p:cNvSpPr/>
            <p:nvPr/>
          </p:nvSpPr>
          <p:spPr>
            <a:xfrm>
              <a:off x="1233768" y="4203007"/>
              <a:ext cx="274320" cy="32004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63495" y="4122387"/>
              <a:ext cx="4251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ill Sans" charset="0"/>
                  <a:ea typeface="Gill Sans" charset="0"/>
                  <a:cs typeface="Gill Sans" charset="0"/>
                </a:rPr>
                <a:t>M</a:t>
              </a:r>
              <a:endParaRPr lang="en-US" sz="240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 flipH="1">
            <a:off x="3094244" y="3173429"/>
            <a:ext cx="1422542" cy="12002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 flipH="1">
            <a:off x="3847736" y="3234029"/>
            <a:ext cx="748432" cy="526165"/>
            <a:chOff x="2698984" y="3815916"/>
            <a:chExt cx="813700" cy="545263"/>
          </a:xfrm>
        </p:grpSpPr>
        <p:sp>
          <p:nvSpPr>
            <p:cNvPr id="60" name="Rectangle 59"/>
            <p:cNvSpPr/>
            <p:nvPr/>
          </p:nvSpPr>
          <p:spPr>
            <a:xfrm rot="5400000">
              <a:off x="2935009" y="3783504"/>
              <a:ext cx="545263" cy="610087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 dirty="0">
                <a:solidFill>
                  <a:schemeClr val="bg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698984" y="3874077"/>
              <a:ext cx="765317" cy="478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Gill Sans" charset="0"/>
                  <a:ea typeface="Gill Sans" charset="0"/>
                  <a:cs typeface="Gill Sans" charset="0"/>
                </a:rPr>
                <a:t>NI</a:t>
              </a:r>
              <a:endParaRPr lang="en-US" sz="240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 flipH="1">
            <a:off x="3112871" y="3234029"/>
            <a:ext cx="729687" cy="526163"/>
            <a:chOff x="4512038" y="3900498"/>
            <a:chExt cx="793320" cy="545262"/>
          </a:xfrm>
        </p:grpSpPr>
        <p:sp>
          <p:nvSpPr>
            <p:cNvPr id="58" name="Rectangle 57"/>
            <p:cNvSpPr/>
            <p:nvPr/>
          </p:nvSpPr>
          <p:spPr>
            <a:xfrm>
              <a:off x="4608935" y="3900498"/>
              <a:ext cx="624094" cy="545262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512038" y="3959676"/>
              <a:ext cx="793320" cy="4465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Gill Sans" charset="0"/>
                  <a:ea typeface="Gill Sans" charset="0"/>
                  <a:cs typeface="Gill Sans" charset="0"/>
                </a:rPr>
                <a:t>CPU</a:t>
              </a:r>
              <a:endParaRPr lang="en-US" sz="220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181168" y="3820475"/>
            <a:ext cx="1259079" cy="471279"/>
            <a:chOff x="3811933" y="4288800"/>
            <a:chExt cx="906347" cy="340476"/>
          </a:xfrm>
        </p:grpSpPr>
        <p:sp>
          <p:nvSpPr>
            <p:cNvPr id="53" name="Rectangle 52"/>
            <p:cNvSpPr/>
            <p:nvPr/>
          </p:nvSpPr>
          <p:spPr>
            <a:xfrm flipH="1">
              <a:off x="3811933" y="4288800"/>
              <a:ext cx="885775" cy="33351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 flipH="1">
              <a:off x="3821960" y="4295746"/>
              <a:ext cx="896320" cy="333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ill Sans" charset="0"/>
                  <a:ea typeface="Gill Sans" charset="0"/>
                  <a:cs typeface="Gill Sans" charset="0"/>
                </a:rPr>
                <a:t>Memory</a:t>
              </a:r>
              <a:endParaRPr lang="en-US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 flipH="1">
            <a:off x="3470060" y="3335416"/>
            <a:ext cx="694922" cy="0"/>
          </a:xfrm>
          <a:prstGeom prst="straightConnector1">
            <a:avLst/>
          </a:prstGeom>
          <a:ln w="28575">
            <a:solidFill>
              <a:srgbClr val="1DA2F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4237123" y="3335416"/>
            <a:ext cx="2285727" cy="0"/>
          </a:xfrm>
          <a:prstGeom prst="straightConnector1">
            <a:avLst/>
          </a:prstGeom>
          <a:ln w="28575">
            <a:solidFill>
              <a:srgbClr val="1DA2F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4273273" y="3655437"/>
            <a:ext cx="2088000" cy="15771"/>
          </a:xfrm>
          <a:prstGeom prst="straightConnector1">
            <a:avLst/>
          </a:prstGeom>
          <a:ln w="28575">
            <a:solidFill>
              <a:srgbClr val="1DA2F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177853" y="4150216"/>
            <a:ext cx="1296009" cy="485716"/>
            <a:chOff x="1515948" y="4145499"/>
            <a:chExt cx="1296009" cy="485716"/>
          </a:xfrm>
        </p:grpSpPr>
        <p:sp>
          <p:nvSpPr>
            <p:cNvPr id="44" name="Rectangle 43"/>
            <p:cNvSpPr/>
            <p:nvPr/>
          </p:nvSpPr>
          <p:spPr>
            <a:xfrm>
              <a:off x="1588286" y="4243475"/>
              <a:ext cx="1215096" cy="31972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588286" y="4244191"/>
              <a:ext cx="274320" cy="31900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851438" y="4145499"/>
              <a:ext cx="9605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ill Sans" charset="0"/>
                  <a:ea typeface="Gill Sans" charset="0"/>
                  <a:cs typeface="Gill Sans" charset="0"/>
                </a:rPr>
                <a:t>object</a:t>
              </a:r>
              <a:endParaRPr lang="en-US" sz="240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515948" y="4169550"/>
              <a:ext cx="4251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Gill Sans" charset="0"/>
                  <a:ea typeface="Gill Sans" charset="0"/>
                  <a:cs typeface="Gill Sans" charset="0"/>
                </a:rPr>
                <a:t>M</a:t>
              </a:r>
              <a:endParaRPr lang="en-US" sz="240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80" name="Straight Arrow Connector 79"/>
          <p:cNvCxnSpPr/>
          <p:nvPr/>
        </p:nvCxnSpPr>
        <p:spPr>
          <a:xfrm flipH="1">
            <a:off x="4008108" y="3648675"/>
            <a:ext cx="166179" cy="547011"/>
          </a:xfrm>
          <a:prstGeom prst="straightConnector1">
            <a:avLst/>
          </a:prstGeom>
          <a:ln w="28575">
            <a:solidFill>
              <a:srgbClr val="1DA2F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6706519" y="3319147"/>
            <a:ext cx="1" cy="1081044"/>
          </a:xfrm>
          <a:prstGeom prst="straightConnector1">
            <a:avLst/>
          </a:prstGeom>
          <a:ln w="28575">
            <a:solidFill>
              <a:srgbClr val="1DA2F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6574022" y="3639719"/>
            <a:ext cx="4605" cy="756000"/>
          </a:xfrm>
          <a:prstGeom prst="straightConnector1">
            <a:avLst/>
          </a:prstGeom>
          <a:ln w="28575">
            <a:solidFill>
              <a:srgbClr val="1DA2F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7670374" y="2856908"/>
            <a:ext cx="654934" cy="482072"/>
            <a:chOff x="7068551" y="4431023"/>
            <a:chExt cx="654934" cy="482072"/>
          </a:xfrm>
        </p:grpSpPr>
        <p:sp>
          <p:nvSpPr>
            <p:cNvPr id="51" name="TextBox 50"/>
            <p:cNvSpPr txBox="1"/>
            <p:nvPr/>
          </p:nvSpPr>
          <p:spPr>
            <a:xfrm>
              <a:off x="7068551" y="4431023"/>
              <a:ext cx="6399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bg1">
                      <a:lumMod val="10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zZz</a:t>
              </a:r>
              <a:endParaRPr lang="en-US" sz="2400" dirty="0">
                <a:solidFill>
                  <a:schemeClr val="bg1">
                    <a:lumMod val="10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3" name="Cloud Callout 62"/>
            <p:cNvSpPr/>
            <p:nvPr/>
          </p:nvSpPr>
          <p:spPr>
            <a:xfrm>
              <a:off x="7068551" y="4485081"/>
              <a:ext cx="654934" cy="428014"/>
            </a:xfrm>
            <a:prstGeom prst="cloudCallout">
              <a:avLst>
                <a:gd name="adj1" fmla="val -90635"/>
                <a:gd name="adj2" fmla="val 49012"/>
              </a:avLst>
            </a:prstGeom>
            <a:noFill/>
            <a:ln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3354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-0.08976 -0.10023 C -0.10868 -0.12269 -0.13663 -0.13426 -0.16615 -0.13426 C -0.19965 -0.13426 -0.22622 -0.12269 -0.24514 -0.10023 L -0.3349 7.40741E-7 " pathEditMode="relative" rAng="0" ptsTypes="AAAAA">
                                      <p:cBhvr>
                                        <p:cTn id="3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53" y="-671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Overview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Background</a:t>
            </a:r>
          </a:p>
          <a:p>
            <a:endParaRPr lang="en-US" dirty="0"/>
          </a:p>
          <a:p>
            <a:r>
              <a:rPr lang="en-US" dirty="0" smtClean="0"/>
              <a:t>SABRes design</a:t>
            </a:r>
          </a:p>
          <a:p>
            <a:endParaRPr lang="en-US" dirty="0"/>
          </a:p>
          <a:p>
            <a:r>
              <a:rPr lang="en-US" dirty="0" smtClean="0"/>
              <a:t>Results</a:t>
            </a:r>
            <a:endParaRPr lang="en-US" dirty="0"/>
          </a:p>
          <a:p>
            <a:endParaRPr lang="en-US" sz="2400" dirty="0"/>
          </a:p>
          <a:p>
            <a:r>
              <a:rPr lang="en-US" dirty="0" smtClean="0"/>
              <a:t>Summary</a:t>
            </a:r>
            <a:endParaRPr lang="en-US" b="1" dirty="0">
              <a:solidFill>
                <a:srgbClr val="0000FF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2D58BA-6B81-40E5-AC79-48265F8DE68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05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68" y="96403"/>
            <a:ext cx="6506546" cy="936296"/>
          </a:xfrm>
        </p:spPr>
        <p:txBody>
          <a:bodyPr>
            <a:noAutofit/>
          </a:bodyPr>
          <a:lstStyle/>
          <a:p>
            <a:r>
              <a:rPr lang="en-US" sz="3600" dirty="0"/>
              <a:t>Modern Distributed Object Stores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71" y="1200149"/>
            <a:ext cx="8809840" cy="482448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ym typeface="Wingdings"/>
              </a:rPr>
              <a:t>Infrequent writes (over RPC</a:t>
            </a:r>
            <a:r>
              <a:rPr lang="en-US" dirty="0" smtClean="0">
                <a:sym typeface="Wingdings"/>
              </a:rPr>
              <a:t>)</a:t>
            </a: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Optimistic one-sided reads (RDMA)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ysClr val="windowText" lastClr="000000"/>
                </a:solidFill>
                <a:sym typeface="Wingdings"/>
              </a:rPr>
              <a:t>Rare </a:t>
            </a:r>
            <a:r>
              <a:rPr lang="en-US" sz="2400" dirty="0">
                <a:solidFill>
                  <a:sysClr val="windowText" lastClr="000000"/>
                </a:solidFill>
                <a:sym typeface="Wingdings"/>
              </a:rPr>
              <a:t>conflicts (read-dominated workloads</a:t>
            </a:r>
            <a:r>
              <a:rPr lang="en-US" sz="2400" dirty="0" smtClean="0">
                <a:solidFill>
                  <a:sysClr val="windowText" lastClr="000000"/>
                </a:solidFill>
                <a:sym typeface="Wingdings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ysClr val="windowText" lastClr="000000"/>
                </a:solidFill>
                <a:sym typeface="Wingdings"/>
              </a:rPr>
              <a:t>High concurrency &amp; fast remote memory accesses</a:t>
            </a:r>
          </a:p>
          <a:p>
            <a:pPr marL="0" lvl="0" indent="0" defTabSz="457174">
              <a:lnSpc>
                <a:spcPct val="100000"/>
              </a:lnSpc>
              <a:spcBef>
                <a:spcPct val="20000"/>
              </a:spcBef>
              <a:buClrTx/>
              <a:buNone/>
              <a:defRPr/>
            </a:pPr>
            <a:endParaRPr lang="en-US" dirty="0" smtClean="0">
              <a:sym typeface="Wingdings"/>
            </a:endParaRPr>
          </a:p>
          <a:p>
            <a:pPr marL="0" lvl="0" indent="0" defTabSz="457174">
              <a:lnSpc>
                <a:spcPct val="100000"/>
              </a:lnSpc>
              <a:spcBef>
                <a:spcPct val="20000"/>
              </a:spcBef>
              <a:buClrTx/>
              <a:buNone/>
              <a:defRPr/>
            </a:pPr>
            <a:r>
              <a:rPr lang="en-US" dirty="0" smtClean="0">
                <a:sym typeface="Wingdings"/>
              </a:rPr>
              <a:t>Software </a:t>
            </a:r>
            <a:r>
              <a:rPr lang="en-US" dirty="0">
                <a:sym typeface="Wingdings"/>
              </a:rPr>
              <a:t>mechanisms for object read atomicity </a:t>
            </a:r>
            <a:endParaRPr lang="el-GR" dirty="0" smtClean="0">
              <a:sym typeface="Wingdings"/>
            </a:endParaRPr>
          </a:p>
          <a:p>
            <a:pPr defTabSz="457174">
              <a:lnSpc>
                <a:spcPct val="100000"/>
              </a:lnSpc>
              <a:spcBef>
                <a:spcPct val="20000"/>
              </a:spcBef>
              <a:buClrTx/>
              <a:defRPr/>
            </a:pPr>
            <a:r>
              <a:rPr lang="en-US" sz="2400" dirty="0" smtClean="0">
                <a:sym typeface="Wingdings"/>
              </a:rPr>
              <a:t>Hardware does not provide one-sided </a:t>
            </a:r>
            <a:r>
              <a:rPr lang="en-US" sz="2400" dirty="0">
                <a:sym typeface="Wingdings"/>
              </a:rPr>
              <a:t>atomic</a:t>
            </a:r>
            <a:r>
              <a:rPr lang="en-US" sz="2400" dirty="0" smtClean="0">
                <a:sym typeface="Wingdings"/>
              </a:rPr>
              <a:t> object reads</a:t>
            </a:r>
          </a:p>
          <a:p>
            <a:pPr defTabSz="457174">
              <a:lnSpc>
                <a:spcPct val="100000"/>
              </a:lnSpc>
              <a:spcBef>
                <a:spcPct val="20000"/>
              </a:spcBef>
              <a:buClrTx/>
              <a:defRPr/>
            </a:pPr>
            <a:endParaRPr lang="en-US" sz="2400" dirty="0" smtClean="0">
              <a:sym typeface="Wingdings"/>
            </a:endParaRPr>
          </a:p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en-US" dirty="0" smtClean="0">
                <a:sym typeface="Wingdings"/>
              </a:rPr>
              <a:t>Examples: Pilaf [Mitchell’13], </a:t>
            </a:r>
            <a:r>
              <a:rPr lang="en-US" dirty="0" err="1" smtClean="0">
                <a:sym typeface="Wingdings"/>
              </a:rPr>
              <a:t>FaRM</a:t>
            </a:r>
            <a:r>
              <a:rPr lang="en-US" dirty="0" smtClean="0">
                <a:sym typeface="Wingdings"/>
              </a:rPr>
              <a:t> [Dragojevic’14, ’15]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2D58BA-6B81-40E5-AC79-48265F8DE68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8168" y="6024635"/>
            <a:ext cx="8755508" cy="523220"/>
          </a:xfrm>
          <a:prstGeom prst="rect">
            <a:avLst/>
          </a:prstGeom>
          <a:solidFill>
            <a:srgbClr val="4F81BD"/>
          </a:solidFill>
        </p:spPr>
        <p:txBody>
          <a:bodyPr vert="horz" wrap="square" lIns="36000" tIns="45720" rIns="3600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127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ill Sans Light"/>
                <a:ea typeface=""/>
                <a:cs typeface="Gill Sans Light"/>
              </a:rPr>
              <a:t>SW mechanisms enable concurrent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ill Sans Light"/>
                <a:ea typeface=""/>
                <a:cs typeface="Gill Sans Light"/>
              </a:rPr>
              <a:t> atomic object reads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Gill Sans Light"/>
              <a:ea typeface="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0284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90" y="171153"/>
            <a:ext cx="6394527" cy="936296"/>
          </a:xfrm>
        </p:spPr>
        <p:txBody>
          <a:bodyPr>
            <a:noAutofit/>
          </a:bodyPr>
          <a:lstStyle/>
          <a:p>
            <a:r>
              <a:rPr lang="en-US" dirty="0"/>
              <a:t>State-of-the-art </a:t>
            </a:r>
            <a:r>
              <a:rPr lang="en-US" dirty="0" smtClean="0"/>
              <a:t>Atomic Reads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962854" y="2576134"/>
            <a:ext cx="2018566" cy="186500"/>
            <a:chOff x="5962854" y="2204652"/>
            <a:chExt cx="2018566" cy="186500"/>
          </a:xfrm>
          <a:effectLst/>
        </p:grpSpPr>
        <p:cxnSp>
          <p:nvCxnSpPr>
            <p:cNvPr id="18" name="Straight Arrow Connector 17"/>
            <p:cNvCxnSpPr/>
            <p:nvPr/>
          </p:nvCxnSpPr>
          <p:spPr>
            <a:xfrm>
              <a:off x="5975046" y="2216252"/>
              <a:ext cx="0" cy="174900"/>
            </a:xfrm>
            <a:prstGeom prst="straightConnector1">
              <a:avLst/>
            </a:prstGeom>
            <a:ln w="38100">
              <a:solidFill>
                <a:srgbClr val="1DA2F2"/>
              </a:solidFill>
              <a:headEnd type="none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5962854" y="2215537"/>
              <a:ext cx="2018566" cy="2079"/>
            </a:xfrm>
            <a:prstGeom prst="straightConnector1">
              <a:avLst/>
            </a:prstGeom>
            <a:ln w="38100">
              <a:solidFill>
                <a:srgbClr val="1DA2F2"/>
              </a:solidFill>
              <a:headEnd type="none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7964876" y="2204652"/>
              <a:ext cx="0" cy="174900"/>
            </a:xfrm>
            <a:prstGeom prst="straightConnector1">
              <a:avLst/>
            </a:prstGeom>
            <a:ln w="38100">
              <a:solidFill>
                <a:srgbClr val="1DA2F2"/>
              </a:solidFill>
              <a:headEnd type="triangle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5740533" y="2424210"/>
            <a:ext cx="2341442" cy="328233"/>
            <a:chOff x="5740533" y="2052728"/>
            <a:chExt cx="2341442" cy="328233"/>
          </a:xfrm>
          <a:effectLst/>
        </p:grpSpPr>
        <p:cxnSp>
          <p:nvCxnSpPr>
            <p:cNvPr id="23" name="Straight Arrow Connector 22"/>
            <p:cNvCxnSpPr/>
            <p:nvPr/>
          </p:nvCxnSpPr>
          <p:spPr>
            <a:xfrm flipH="1">
              <a:off x="8081974" y="2052728"/>
              <a:ext cx="1" cy="328233"/>
            </a:xfrm>
            <a:prstGeom prst="straightConnector1">
              <a:avLst/>
            </a:prstGeom>
            <a:ln w="38100">
              <a:solidFill>
                <a:srgbClr val="1DA2F2"/>
              </a:solidFill>
              <a:headEnd type="none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5752725" y="2063735"/>
              <a:ext cx="0" cy="305034"/>
            </a:xfrm>
            <a:prstGeom prst="straightConnector1">
              <a:avLst/>
            </a:prstGeom>
            <a:ln w="38100">
              <a:solidFill>
                <a:srgbClr val="1DA2F2"/>
              </a:solidFill>
              <a:headEnd type="triangle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5740533" y="2063734"/>
              <a:ext cx="2340938" cy="1"/>
            </a:xfrm>
            <a:prstGeom prst="straightConnector1">
              <a:avLst/>
            </a:prstGeom>
            <a:ln w="38100">
              <a:solidFill>
                <a:srgbClr val="1DA2F2"/>
              </a:solidFill>
              <a:headEnd type="none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 rot="10800000">
            <a:off x="943053" y="2447246"/>
            <a:ext cx="2470405" cy="313313"/>
            <a:chOff x="628649" y="5075872"/>
            <a:chExt cx="2470405" cy="313313"/>
          </a:xfrm>
          <a:effectLst/>
        </p:grpSpPr>
        <p:cxnSp>
          <p:nvCxnSpPr>
            <p:cNvPr id="27" name="Straight Arrow Connector 26"/>
            <p:cNvCxnSpPr/>
            <p:nvPr/>
          </p:nvCxnSpPr>
          <p:spPr>
            <a:xfrm flipH="1">
              <a:off x="628649" y="5090791"/>
              <a:ext cx="1" cy="298394"/>
            </a:xfrm>
            <a:prstGeom prst="straightConnector1">
              <a:avLst/>
            </a:prstGeom>
            <a:ln w="38100">
              <a:solidFill>
                <a:srgbClr val="1DA2F2"/>
              </a:solidFill>
              <a:headEnd type="none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3097530" y="5075872"/>
              <a:ext cx="0" cy="305034"/>
            </a:xfrm>
            <a:prstGeom prst="straightConnector1">
              <a:avLst/>
            </a:prstGeom>
            <a:ln w="38100">
              <a:solidFill>
                <a:srgbClr val="1DA2F2"/>
              </a:solidFill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630173" y="5380906"/>
              <a:ext cx="2468881" cy="0"/>
            </a:xfrm>
            <a:prstGeom prst="straightConnector1">
              <a:avLst/>
            </a:prstGeom>
            <a:ln w="38100">
              <a:solidFill>
                <a:srgbClr val="1DA2F2"/>
              </a:solidFill>
              <a:headEnd type="none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2544778" y="3172198"/>
            <a:ext cx="457200" cy="0"/>
          </a:xfrm>
          <a:prstGeom prst="straightConnector1">
            <a:avLst/>
          </a:prstGeom>
          <a:ln w="38100">
            <a:solidFill>
              <a:srgbClr val="1DA2F2"/>
            </a:solidFill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9158" y="4652091"/>
            <a:ext cx="767232" cy="519798"/>
          </a:xfrm>
          <a:prstGeom prst="rect">
            <a:avLst/>
          </a:prstGeom>
          <a:ln>
            <a:noFill/>
          </a:ln>
        </p:spPr>
      </p:pic>
      <p:sp>
        <p:nvSpPr>
          <p:cNvPr id="43" name="Rectangular Callout 42"/>
          <p:cNvSpPr/>
          <p:nvPr/>
        </p:nvSpPr>
        <p:spPr>
          <a:xfrm>
            <a:off x="5349701" y="3672114"/>
            <a:ext cx="3143250" cy="2117684"/>
          </a:xfrm>
          <a:prstGeom prst="wedgeRectCallout">
            <a:avLst>
              <a:gd name="adj1" fmla="val 33090"/>
              <a:gd name="adj2" fmla="val -62420"/>
            </a:avLst>
          </a:prstGeom>
          <a:solidFill>
            <a:schemeClr val="bg2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6866805" y="4039728"/>
            <a:ext cx="999005" cy="792650"/>
            <a:chOff x="5758634" y="3735572"/>
            <a:chExt cx="1750414" cy="1065727"/>
          </a:xfrm>
        </p:grpSpPr>
        <p:sp>
          <p:nvSpPr>
            <p:cNvPr id="44" name="Rectangle 43"/>
            <p:cNvSpPr/>
            <p:nvPr/>
          </p:nvSpPr>
          <p:spPr>
            <a:xfrm>
              <a:off x="5758634" y="3735573"/>
              <a:ext cx="414027" cy="1065726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5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172661" y="3735573"/>
              <a:ext cx="1336387" cy="1065726"/>
            </a:xfrm>
            <a:prstGeom prst="rect">
              <a:avLst/>
            </a:prstGeom>
            <a:solidFill>
              <a:schemeClr val="bg2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761181" y="3735572"/>
              <a:ext cx="1747867" cy="259899"/>
            </a:xfrm>
            <a:prstGeom prst="rect">
              <a:avLst/>
            </a:prstGeom>
            <a:noFill/>
            <a:ln w="28575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761181" y="3995471"/>
              <a:ext cx="1747867" cy="259899"/>
            </a:xfrm>
            <a:prstGeom prst="rect">
              <a:avLst/>
            </a:prstGeom>
            <a:noFill/>
            <a:ln w="28575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61181" y="4274296"/>
              <a:ext cx="1747867" cy="259899"/>
            </a:xfrm>
            <a:prstGeom prst="rect">
              <a:avLst/>
            </a:prstGeom>
            <a:noFill/>
            <a:ln w="28575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761181" y="4541399"/>
              <a:ext cx="1747867" cy="259899"/>
            </a:xfrm>
            <a:prstGeom prst="rect">
              <a:avLst/>
            </a:prstGeom>
            <a:noFill/>
            <a:ln w="28575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6172661" y="3735572"/>
              <a:ext cx="0" cy="1065726"/>
            </a:xfrm>
            <a:prstGeom prst="line">
              <a:avLst/>
            </a:prstGeom>
            <a:ln w="63500">
              <a:solidFill>
                <a:srgbClr val="000000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ular Callout 51"/>
          <p:cNvSpPr/>
          <p:nvPr/>
        </p:nvSpPr>
        <p:spPr>
          <a:xfrm>
            <a:off x="680666" y="3681123"/>
            <a:ext cx="3187827" cy="2117684"/>
          </a:xfrm>
          <a:prstGeom prst="wedgeRectCallout">
            <a:avLst>
              <a:gd name="adj1" fmla="val -34179"/>
              <a:gd name="adj2" fmla="val -62926"/>
            </a:avLst>
          </a:prstGeom>
          <a:solidFill>
            <a:schemeClr val="bg2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982326" y="3992991"/>
            <a:ext cx="1000335" cy="772900"/>
            <a:chOff x="5756302" y="3735572"/>
            <a:chExt cx="1752746" cy="1065726"/>
          </a:xfrm>
        </p:grpSpPr>
        <p:sp>
          <p:nvSpPr>
            <p:cNvPr id="63" name="Rectangle 62"/>
            <p:cNvSpPr/>
            <p:nvPr/>
          </p:nvSpPr>
          <p:spPr>
            <a:xfrm>
              <a:off x="5756302" y="3735572"/>
              <a:ext cx="414028" cy="1065726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761181" y="3735572"/>
              <a:ext cx="1747867" cy="259899"/>
            </a:xfrm>
            <a:prstGeom prst="rect">
              <a:avLst/>
            </a:prstGeom>
            <a:noFill/>
            <a:ln w="28575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761181" y="3995471"/>
              <a:ext cx="1747867" cy="259899"/>
            </a:xfrm>
            <a:prstGeom prst="rect">
              <a:avLst/>
            </a:prstGeom>
            <a:noFill/>
            <a:ln w="28575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761181" y="4274296"/>
              <a:ext cx="1747867" cy="259899"/>
            </a:xfrm>
            <a:prstGeom prst="rect">
              <a:avLst/>
            </a:prstGeom>
            <a:noFill/>
            <a:ln w="28575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761181" y="4541399"/>
              <a:ext cx="1747867" cy="259899"/>
            </a:xfrm>
            <a:prstGeom prst="rect">
              <a:avLst/>
            </a:prstGeom>
            <a:noFill/>
            <a:ln w="28575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6172661" y="3735572"/>
              <a:ext cx="0" cy="1065726"/>
            </a:xfrm>
            <a:prstGeom prst="line">
              <a:avLst/>
            </a:prstGeom>
            <a:ln w="63500">
              <a:solidFill>
                <a:srgbClr val="000000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1191787" y="4000607"/>
            <a:ext cx="790875" cy="767453"/>
            <a:chOff x="5761181" y="3735572"/>
            <a:chExt cx="1747867" cy="1065727"/>
          </a:xfrm>
          <a:solidFill>
            <a:schemeClr val="bg2"/>
          </a:solidFill>
        </p:grpSpPr>
        <p:sp>
          <p:nvSpPr>
            <p:cNvPr id="72" name="Rectangle 71"/>
            <p:cNvSpPr/>
            <p:nvPr/>
          </p:nvSpPr>
          <p:spPr>
            <a:xfrm>
              <a:off x="5761181" y="3735573"/>
              <a:ext cx="1747867" cy="1065726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761181" y="3735572"/>
              <a:ext cx="1747867" cy="259899"/>
            </a:xfrm>
            <a:prstGeom prst="rect">
              <a:avLst/>
            </a:prstGeom>
            <a:grpFill/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761181" y="3995471"/>
              <a:ext cx="1747867" cy="259899"/>
            </a:xfrm>
            <a:prstGeom prst="rect">
              <a:avLst/>
            </a:prstGeom>
            <a:grpFill/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761181" y="4274296"/>
              <a:ext cx="1747867" cy="259899"/>
            </a:xfrm>
            <a:prstGeom prst="rect">
              <a:avLst/>
            </a:prstGeom>
            <a:grpFill/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5761181" y="4541399"/>
              <a:ext cx="1747867" cy="259899"/>
            </a:xfrm>
            <a:prstGeom prst="rect">
              <a:avLst/>
            </a:prstGeom>
            <a:grpFill/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78" name="Right Arrow 77"/>
          <p:cNvSpPr/>
          <p:nvPr/>
        </p:nvSpPr>
        <p:spPr>
          <a:xfrm>
            <a:off x="2264859" y="3973242"/>
            <a:ext cx="358431" cy="888077"/>
          </a:xfrm>
          <a:prstGeom prst="rightArrow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88595" y="5036580"/>
            <a:ext cx="3397609" cy="677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rPr>
              <a:t>CPU checks versions &amp; copies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rPr>
              <a:t>(Same for LOCAL accesses!)</a:t>
            </a:r>
            <a:endParaRPr lang="en-US" dirty="0">
              <a:solidFill>
                <a:srgbClr val="00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0" name="Rounded Rectangular Callout 79"/>
          <p:cNvSpPr/>
          <p:nvPr/>
        </p:nvSpPr>
        <p:spPr>
          <a:xfrm>
            <a:off x="5483259" y="5362342"/>
            <a:ext cx="2207517" cy="336145"/>
          </a:xfrm>
          <a:prstGeom prst="wedgeRoundRectCallout">
            <a:avLst>
              <a:gd name="adj1" fmla="val 15704"/>
              <a:gd name="adj2" fmla="val -205718"/>
              <a:gd name="adj3" fmla="val 16667"/>
            </a:avLst>
          </a:prstGeom>
          <a:solidFill>
            <a:schemeClr val="bg2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rPr>
              <a:t>Cache-line versions</a:t>
            </a:r>
            <a:endParaRPr lang="en-US" dirty="0">
              <a:solidFill>
                <a:srgbClr val="00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388714" y="3637124"/>
            <a:ext cx="307523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rPr>
              <a:t>Object layout in memory</a:t>
            </a:r>
            <a:endParaRPr lang="en-US" sz="2000" dirty="0">
              <a:solidFill>
                <a:srgbClr val="00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2" name="Rounded Rectangular Callout 81"/>
          <p:cNvSpPr/>
          <p:nvPr/>
        </p:nvSpPr>
        <p:spPr>
          <a:xfrm>
            <a:off x="6626023" y="4992175"/>
            <a:ext cx="1729342" cy="305587"/>
          </a:xfrm>
          <a:prstGeom prst="wedgeRoundRectCallout">
            <a:avLst>
              <a:gd name="adj1" fmla="val 13042"/>
              <a:gd name="adj2" fmla="val -91759"/>
              <a:gd name="adj3" fmla="val 16667"/>
            </a:avLst>
          </a:prstGeom>
          <a:solidFill>
            <a:schemeClr val="bg2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rPr>
              <a:t>Application </a:t>
            </a:r>
            <a:r>
              <a:rPr lang="en-US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rPr>
              <a:t>data</a:t>
            </a:r>
            <a:endParaRPr lang="en-US" dirty="0">
              <a:solidFill>
                <a:srgbClr val="00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7489B-9F0F-EB41-ACF3-1FAA5DF6F2CE}" type="slidenum">
              <a:rPr lang="en-US" smtClean="0"/>
              <a:t>7</a:t>
            </a:fld>
            <a:endParaRPr lang="en-US" dirty="0"/>
          </a:p>
        </p:txBody>
      </p:sp>
      <p:sp>
        <p:nvSpPr>
          <p:cNvPr id="88" name="Content Placeholder 2"/>
          <p:cNvSpPr>
            <a:spLocks noGrp="1"/>
          </p:cNvSpPr>
          <p:nvPr>
            <p:ph idx="1"/>
          </p:nvPr>
        </p:nvSpPr>
        <p:spPr>
          <a:xfrm>
            <a:off x="188171" y="1247455"/>
            <a:ext cx="8755505" cy="651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Per-cache-line versions (</a:t>
            </a:r>
            <a:r>
              <a:rPr lang="en-US" dirty="0" err="1" smtClean="0"/>
              <a:t>FaRM</a:t>
            </a:r>
            <a:r>
              <a:rPr lang="en-US" dirty="0" smtClean="0"/>
              <a:t> </a:t>
            </a:r>
            <a:r>
              <a:rPr lang="en-US" sz="2400" dirty="0" smtClean="0"/>
              <a:t>[Dragojevic’14,’15]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475951" y="1904423"/>
            <a:ext cx="3630168" cy="4064974"/>
            <a:chOff x="475951" y="1904423"/>
            <a:chExt cx="3630168" cy="4064974"/>
          </a:xfrm>
        </p:grpSpPr>
        <p:sp>
          <p:nvSpPr>
            <p:cNvPr id="6" name="Rectangle 5"/>
            <p:cNvSpPr/>
            <p:nvPr/>
          </p:nvSpPr>
          <p:spPr>
            <a:xfrm>
              <a:off x="1921846" y="2794748"/>
              <a:ext cx="822960" cy="606678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</a:rPr>
                <a:t>CPU</a:t>
              </a:r>
              <a:endParaRPr lang="en-US" sz="2000" dirty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75951" y="1904423"/>
              <a:ext cx="3630168" cy="4064974"/>
            </a:xfrm>
            <a:prstGeom prst="rect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2984494" y="2794747"/>
              <a:ext cx="997688" cy="587252"/>
              <a:chOff x="2462376" y="3826012"/>
              <a:chExt cx="997688" cy="547704"/>
            </a:xfrm>
          </p:grpSpPr>
          <p:sp>
            <p:nvSpPr>
              <p:cNvPr id="93" name="Rectangle 92"/>
              <p:cNvSpPr/>
              <p:nvPr/>
            </p:nvSpPr>
            <p:spPr>
              <a:xfrm rot="5400000">
                <a:off x="2687849" y="3601502"/>
                <a:ext cx="547704" cy="996724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bg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2462376" y="3876508"/>
                <a:ext cx="997688" cy="430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latin typeface="Gill Sans" charset="0"/>
                    <a:ea typeface="Gill Sans" charset="0"/>
                    <a:cs typeface="Gill Sans" charset="0"/>
                  </a:rPr>
                  <a:t>NI</a:t>
                </a:r>
                <a:endParaRPr lang="en-US" sz="2400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5096747" y="1904422"/>
            <a:ext cx="3630168" cy="4064975"/>
            <a:chOff x="5096747" y="1904422"/>
            <a:chExt cx="3630168" cy="4064975"/>
          </a:xfrm>
        </p:grpSpPr>
        <p:sp>
          <p:nvSpPr>
            <p:cNvPr id="12" name="Rectangle 11"/>
            <p:cNvSpPr/>
            <p:nvPr/>
          </p:nvSpPr>
          <p:spPr>
            <a:xfrm>
              <a:off x="6418980" y="2748895"/>
              <a:ext cx="822960" cy="616233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</a:rPr>
                <a:t>CPU</a:t>
              </a:r>
              <a:endParaRPr lang="en-US" sz="2000" dirty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96747" y="1904422"/>
              <a:ext cx="3630168" cy="4064975"/>
            </a:xfrm>
            <a:prstGeom prst="rect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5204287" y="2748897"/>
              <a:ext cx="1620447" cy="616233"/>
              <a:chOff x="2434792" y="3798983"/>
              <a:chExt cx="1620447" cy="574733"/>
            </a:xfrm>
          </p:grpSpPr>
          <p:sp>
            <p:nvSpPr>
              <p:cNvPr id="96" name="Rectangle 95"/>
              <p:cNvSpPr/>
              <p:nvPr/>
            </p:nvSpPr>
            <p:spPr>
              <a:xfrm rot="5400000">
                <a:off x="2645773" y="3588002"/>
                <a:ext cx="574733" cy="996696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175219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3504389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5256588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7008782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8760977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10513171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12265370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14017564" algn="l" defTabSz="3504389" rtl="0" eaLnBrk="1" latinLnBrk="0" hangingPunct="1">
                  <a:defRPr sz="69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1100" dirty="0">
                  <a:solidFill>
                    <a:schemeClr val="tx1"/>
                  </a:solidFill>
                  <a:latin typeface="Gill Sans MT" charset="0"/>
                  <a:ea typeface="Gill Sans MT" charset="0"/>
                  <a:cs typeface="Gill Sans MT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708524" y="3875310"/>
                <a:ext cx="1346715" cy="430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Gill Sans" charset="0"/>
                    <a:ea typeface="Gill Sans" charset="0"/>
                    <a:cs typeface="Gill Sans" charset="0"/>
                  </a:rPr>
                  <a:t>NI</a:t>
                </a:r>
                <a:endParaRPr lang="en-US" sz="2400" dirty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509128" y="1898134"/>
            <a:ext cx="8501067" cy="467228"/>
            <a:chOff x="533102" y="5470740"/>
            <a:chExt cx="8501067" cy="467228"/>
          </a:xfrm>
        </p:grpSpPr>
        <p:sp>
          <p:nvSpPr>
            <p:cNvPr id="9" name="TextBox 8"/>
            <p:cNvSpPr txBox="1"/>
            <p:nvPr/>
          </p:nvSpPr>
          <p:spPr>
            <a:xfrm>
              <a:off x="533102" y="5476303"/>
              <a:ext cx="258432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</a:rPr>
                <a:t>Source: Server A</a:t>
              </a:r>
              <a:endParaRPr lang="en-US" sz="2400" dirty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65215" y="5470740"/>
              <a:ext cx="316895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</a:rPr>
                <a:t>Destination: Server B</a:t>
              </a:r>
              <a:endParaRPr lang="en-US" sz="2400" dirty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89" name="Content Placeholder 2"/>
          <p:cNvSpPr txBox="1">
            <a:spLocks/>
          </p:cNvSpPr>
          <p:nvPr/>
        </p:nvSpPr>
        <p:spPr>
          <a:xfrm>
            <a:off x="251098" y="5732427"/>
            <a:ext cx="8629650" cy="1015663"/>
          </a:xfrm>
          <a:prstGeom prst="rect">
            <a:avLst/>
          </a:prstGeom>
          <a:solidFill>
            <a:srgbClr val="4F81BD"/>
          </a:solidFill>
        </p:spPr>
        <p:txBody>
          <a:bodyPr vert="horz" lIns="36000" tIns="45720" rIns="3600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bg2"/>
                </a:solidFill>
                <a:latin typeface="Gill Sans Light"/>
                <a:ea typeface="Zapf Dingbats"/>
                <a:cs typeface="Gill Sans Light"/>
                <a:sym typeface="Zapf Dingbats"/>
              </a:rPr>
              <a:t>✗ </a:t>
            </a:r>
            <a:r>
              <a:rPr lang="el-GR" sz="2400" b="1" dirty="0" smtClean="0">
                <a:solidFill>
                  <a:schemeClr val="bg2"/>
                </a:solidFill>
                <a:latin typeface="Gill Sans Light"/>
                <a:ea typeface="Zapf Dingbats"/>
                <a:cs typeface="Gill Sans Light"/>
                <a:sym typeface="Zapf Dingbats"/>
              </a:rPr>
              <a:t> </a:t>
            </a:r>
            <a:r>
              <a:rPr lang="en-US" sz="2800" dirty="0" smtClean="0">
                <a:solidFill>
                  <a:schemeClr val="bg2"/>
                </a:solidFill>
                <a:latin typeface="Gill Sans Light"/>
                <a:ea typeface="Zapf Dingbats"/>
                <a:cs typeface="Gill Sans Light"/>
                <a:sym typeface="Zapf Dingbats"/>
              </a:rPr>
              <a:t>CPU overhead for version </a:t>
            </a:r>
            <a:r>
              <a:rPr lang="en-US" sz="2800" dirty="0">
                <a:solidFill>
                  <a:schemeClr val="bg2"/>
                </a:solidFill>
                <a:latin typeface="Gill Sans Light"/>
                <a:ea typeface="Zapf Dingbats"/>
                <a:cs typeface="Gill Sans Light"/>
                <a:sym typeface="Zapf Dingbats"/>
              </a:rPr>
              <a:t>embedding/stripping</a:t>
            </a:r>
            <a:endParaRPr lang="en-US" sz="2400" dirty="0">
              <a:solidFill>
                <a:schemeClr val="bg2"/>
              </a:solidFill>
              <a:latin typeface="Gill Sans Light"/>
              <a:ea typeface="Zapf Dingbats"/>
              <a:cs typeface="Gill Sans Light"/>
              <a:sym typeface="Zapf Dingbats"/>
            </a:endParaRPr>
          </a:p>
          <a:p>
            <a:pPr marL="12700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bg2"/>
                </a:solidFill>
                <a:latin typeface="Gill Sans Light"/>
                <a:ea typeface="Zapf Dingbats"/>
                <a:cs typeface="Gill Sans Light"/>
                <a:sym typeface="Zapf Dingbats"/>
              </a:rPr>
              <a:t>✗</a:t>
            </a:r>
            <a:r>
              <a:rPr lang="en-US" b="1" dirty="0" smtClean="0">
                <a:solidFill>
                  <a:schemeClr val="bg2"/>
                </a:solidFill>
                <a:latin typeface="Gill Sans Light"/>
                <a:ea typeface="Zapf Dingbats"/>
                <a:cs typeface="Gill Sans Light"/>
                <a:sym typeface="Zapf Dingbats"/>
              </a:rPr>
              <a:t>  </a:t>
            </a:r>
            <a:r>
              <a:rPr lang="en-US" dirty="0">
                <a:solidFill>
                  <a:schemeClr val="bg2"/>
                </a:solidFill>
                <a:latin typeface="Gill Sans Light"/>
                <a:ea typeface="Zapf Dingbats"/>
                <a:cs typeface="Gill Sans Light"/>
                <a:sym typeface="Zapf Dingbats"/>
              </a:rPr>
              <a:t>I</a:t>
            </a:r>
            <a:r>
              <a:rPr lang="en-US" sz="2800" dirty="0" smtClean="0">
                <a:solidFill>
                  <a:schemeClr val="bg2"/>
                </a:solidFill>
                <a:latin typeface="Gill Sans Light"/>
                <a:ea typeface="Zapf Dingbats"/>
                <a:cs typeface="Gill Sans Light"/>
                <a:sym typeface="Zapf Dingbats"/>
              </a:rPr>
              <a:t>ntermediate </a:t>
            </a:r>
            <a:r>
              <a:rPr lang="en-US" sz="2800" dirty="0">
                <a:solidFill>
                  <a:schemeClr val="bg2"/>
                </a:solidFill>
                <a:latin typeface="Gill Sans Light"/>
                <a:ea typeface="Zapf Dingbats"/>
                <a:cs typeface="Gill Sans Light"/>
                <a:sym typeface="Zapf Dingbats"/>
              </a:rPr>
              <a:t>buffering </a:t>
            </a:r>
            <a:r>
              <a:rPr lang="en-US" sz="2800" dirty="0" smtClean="0">
                <a:solidFill>
                  <a:schemeClr val="bg2"/>
                </a:solidFill>
                <a:latin typeface="Gill Sans Light"/>
                <a:ea typeface="Zapf Dingbats"/>
                <a:cs typeface="Gill Sans Light"/>
                <a:sym typeface="Zapf Dingbats"/>
              </a:rPr>
              <a:t>for </a:t>
            </a:r>
            <a:r>
              <a:rPr lang="en-US" sz="2800" dirty="0">
                <a:solidFill>
                  <a:schemeClr val="bg2"/>
                </a:solidFill>
                <a:latin typeface="Gill Sans Light"/>
                <a:ea typeface="Zapf Dingbats"/>
                <a:cs typeface="Gill Sans Light"/>
                <a:sym typeface="Zapf Dingbats"/>
              </a:rPr>
              <a:t>all reads &amp; writes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553744" y="2794752"/>
            <a:ext cx="1246114" cy="605512"/>
            <a:chOff x="3800692" y="4234381"/>
            <a:chExt cx="897014" cy="437452"/>
          </a:xfrm>
        </p:grpSpPr>
        <p:sp>
          <p:nvSpPr>
            <p:cNvPr id="102" name="Rectangle 101"/>
            <p:cNvSpPr/>
            <p:nvPr/>
          </p:nvSpPr>
          <p:spPr>
            <a:xfrm flipH="1">
              <a:off x="3811931" y="4234381"/>
              <a:ext cx="885775" cy="43745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 flipH="1">
              <a:off x="3800692" y="4274292"/>
              <a:ext cx="896320" cy="333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Gill Sans" charset="0"/>
                  <a:ea typeface="Gill Sans" charset="0"/>
                  <a:cs typeface="Gill Sans" charset="0"/>
                </a:rPr>
                <a:t>Memory</a:t>
              </a:r>
              <a:endParaRPr lang="en-US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7387174" y="2740252"/>
            <a:ext cx="1284961" cy="625692"/>
            <a:chOff x="3811930" y="4219802"/>
            <a:chExt cx="924978" cy="452031"/>
          </a:xfrm>
        </p:grpSpPr>
        <p:sp>
          <p:nvSpPr>
            <p:cNvPr id="105" name="Rectangle 104"/>
            <p:cNvSpPr/>
            <p:nvPr/>
          </p:nvSpPr>
          <p:spPr>
            <a:xfrm flipH="1">
              <a:off x="3811930" y="4219802"/>
              <a:ext cx="885775" cy="45203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 flipH="1">
              <a:off x="3812323" y="4274292"/>
              <a:ext cx="924585" cy="333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Gill Sans" charset="0"/>
                  <a:ea typeface="Gill Sans" charset="0"/>
                  <a:cs typeface="Gill Sans" charset="0"/>
                </a:rPr>
                <a:t>Memory</a:t>
              </a:r>
              <a:endParaRPr lang="en-US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64024" y="3701783"/>
            <a:ext cx="422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</a:rPr>
              <a:t>✓</a:t>
            </a:r>
            <a:endParaRPr lang="en-US" sz="36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61992" y="3881753"/>
            <a:ext cx="422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</a:rPr>
              <a:t>✓</a:t>
            </a:r>
            <a:endParaRPr lang="en-US" sz="36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50794" y="4093839"/>
            <a:ext cx="422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</a:rPr>
              <a:t>✓</a:t>
            </a:r>
            <a:endParaRPr lang="en-US" sz="36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52654" y="4296927"/>
            <a:ext cx="422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</a:rPr>
              <a:t>✓</a:t>
            </a:r>
            <a:endParaRPr lang="en-US" sz="3600" dirty="0">
              <a:solidFill>
                <a:schemeClr val="bg1">
                  <a:lumMod val="10000"/>
                </a:schemeClr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5463133" y="4136380"/>
            <a:ext cx="1405126" cy="599346"/>
            <a:chOff x="5463133" y="4136380"/>
            <a:chExt cx="1405126" cy="599346"/>
          </a:xfrm>
        </p:grpSpPr>
        <p:sp>
          <p:nvSpPr>
            <p:cNvPr id="77" name="TextBox 76"/>
            <p:cNvSpPr txBox="1"/>
            <p:nvPr/>
          </p:nvSpPr>
          <p:spPr>
            <a:xfrm>
              <a:off x="5463133" y="4152702"/>
              <a:ext cx="9617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75219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3504389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256588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008782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8760977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513171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265370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4017564" algn="l" defTabSz="3504389" rtl="0" eaLnBrk="1" latinLnBrk="0" hangingPunct="1">
                <a:defRPr sz="6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smtClean="0">
                  <a:solidFill>
                    <a:srgbClr val="FF0000"/>
                  </a:solidFill>
                  <a:latin typeface="Gill Sans MT" charset="0"/>
                  <a:ea typeface="Gill Sans MT" charset="0"/>
                  <a:cs typeface="Gill Sans MT" charset="0"/>
                </a:rPr>
                <a:t>writer</a:t>
              </a:r>
              <a:endParaRPr lang="en-US" sz="2400" dirty="0" smtClean="0">
                <a:solidFill>
                  <a:srgbClr val="FF0000"/>
                </a:solidFill>
                <a:latin typeface="Gill Sans MT" charset="0"/>
                <a:ea typeface="Gill Sans MT" charset="0"/>
                <a:cs typeface="Gill Sans MT" charset="0"/>
              </a:endParaRPr>
            </a:p>
          </p:txBody>
        </p:sp>
        <p:cxnSp>
          <p:nvCxnSpPr>
            <p:cNvPr id="83" name="Straight Arrow Connector 82"/>
            <p:cNvCxnSpPr>
              <a:stCxn id="77" idx="3"/>
              <a:endCxn id="46" idx="1"/>
            </p:cNvCxnSpPr>
            <p:nvPr/>
          </p:nvCxnSpPr>
          <p:spPr>
            <a:xfrm flipV="1">
              <a:off x="6424929" y="4136380"/>
              <a:ext cx="443330" cy="247155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>
              <a:stCxn id="77" idx="3"/>
              <a:endCxn id="47" idx="1"/>
            </p:cNvCxnSpPr>
            <p:nvPr/>
          </p:nvCxnSpPr>
          <p:spPr>
            <a:xfrm flipV="1">
              <a:off x="6424929" y="4329684"/>
              <a:ext cx="443330" cy="53851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77" idx="3"/>
              <a:endCxn id="48" idx="1"/>
            </p:cNvCxnSpPr>
            <p:nvPr/>
          </p:nvCxnSpPr>
          <p:spPr>
            <a:xfrm>
              <a:off x="6424929" y="4383535"/>
              <a:ext cx="443330" cy="153529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77" idx="3"/>
              <a:endCxn id="49" idx="1"/>
            </p:cNvCxnSpPr>
            <p:nvPr/>
          </p:nvCxnSpPr>
          <p:spPr>
            <a:xfrm>
              <a:off x="6424929" y="4383535"/>
              <a:ext cx="443330" cy="352191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/>
          <p:nvPr/>
        </p:nvCxnSpPr>
        <p:spPr>
          <a:xfrm flipH="1">
            <a:off x="4006672" y="3167971"/>
            <a:ext cx="1188720" cy="0"/>
          </a:xfrm>
          <a:prstGeom prst="straightConnector1">
            <a:avLst/>
          </a:prstGeom>
          <a:ln w="38100">
            <a:solidFill>
              <a:srgbClr val="1DA2F2"/>
            </a:solidFill>
            <a:headEnd type="triangl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992384" y="2994350"/>
            <a:ext cx="1188720" cy="0"/>
          </a:xfrm>
          <a:prstGeom prst="straightConnector1">
            <a:avLst/>
          </a:prstGeom>
          <a:ln w="38100">
            <a:solidFill>
              <a:srgbClr val="1DA2F2"/>
            </a:solidFill>
            <a:headEnd type="triangl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828848" y="3958003"/>
            <a:ext cx="285021" cy="944332"/>
            <a:chOff x="6828848" y="3958003"/>
            <a:chExt cx="285021" cy="944332"/>
          </a:xfrm>
        </p:grpSpPr>
        <p:sp>
          <p:nvSpPr>
            <p:cNvPr id="7" name="TextBox 6"/>
            <p:cNvSpPr txBox="1"/>
            <p:nvPr/>
          </p:nvSpPr>
          <p:spPr>
            <a:xfrm>
              <a:off x="6830405" y="3958003"/>
              <a:ext cx="2834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smtClean="0">
                  <a:solidFill>
                    <a:schemeClr val="bg1">
                      <a:lumMod val="10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2</a:t>
              </a:r>
              <a:endParaRPr lang="en-US" sz="1600">
                <a:solidFill>
                  <a:schemeClr val="bg1">
                    <a:lumMod val="10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828848" y="4359525"/>
              <a:ext cx="2834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smtClean="0">
                  <a:solidFill>
                    <a:schemeClr val="bg1">
                      <a:lumMod val="10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2</a:t>
              </a:r>
              <a:endParaRPr lang="en-US" sz="1600">
                <a:solidFill>
                  <a:schemeClr val="bg1">
                    <a:lumMod val="10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830405" y="4563781"/>
              <a:ext cx="2834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>
                      <a:lumMod val="10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2</a:t>
              </a:r>
              <a:endParaRPr lang="en-US" sz="1600" dirty="0">
                <a:solidFill>
                  <a:schemeClr val="bg1">
                    <a:lumMod val="10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829069" y="4160407"/>
              <a:ext cx="2834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smtClean="0">
                  <a:solidFill>
                    <a:schemeClr val="bg1">
                      <a:lumMod val="10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2</a:t>
              </a:r>
              <a:endParaRPr lang="en-US" sz="1600">
                <a:solidFill>
                  <a:schemeClr val="bg1">
                    <a:lumMod val="10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944931" y="3915271"/>
            <a:ext cx="285021" cy="926860"/>
            <a:chOff x="6828848" y="3975475"/>
            <a:chExt cx="285021" cy="926860"/>
          </a:xfrm>
        </p:grpSpPr>
        <p:sp>
          <p:nvSpPr>
            <p:cNvPr id="109" name="TextBox 108"/>
            <p:cNvSpPr txBox="1"/>
            <p:nvPr/>
          </p:nvSpPr>
          <p:spPr>
            <a:xfrm>
              <a:off x="6830405" y="3975475"/>
              <a:ext cx="2834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>
                      <a:lumMod val="10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3</a:t>
              </a:r>
              <a:endParaRPr lang="en-US" sz="1600" dirty="0">
                <a:solidFill>
                  <a:schemeClr val="bg1">
                    <a:lumMod val="10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828848" y="4359525"/>
              <a:ext cx="2834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>
                      <a:lumMod val="10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3</a:t>
              </a:r>
              <a:endParaRPr lang="en-US" sz="1600" dirty="0">
                <a:solidFill>
                  <a:schemeClr val="bg1">
                    <a:lumMod val="10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830405" y="4563781"/>
              <a:ext cx="2834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>
                      <a:lumMod val="10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3</a:t>
              </a:r>
              <a:endParaRPr lang="en-US" sz="1600" dirty="0">
                <a:solidFill>
                  <a:schemeClr val="bg1">
                    <a:lumMod val="10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829069" y="4160407"/>
              <a:ext cx="2834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>
                      <a:lumMod val="10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3</a:t>
              </a:r>
              <a:endParaRPr lang="en-US" sz="1600" dirty="0">
                <a:solidFill>
                  <a:schemeClr val="bg1">
                    <a:lumMod val="10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6832243" y="3963827"/>
            <a:ext cx="285021" cy="944332"/>
            <a:chOff x="6828848" y="3958003"/>
            <a:chExt cx="285021" cy="944332"/>
          </a:xfrm>
        </p:grpSpPr>
        <p:sp>
          <p:nvSpPr>
            <p:cNvPr id="114" name="TextBox 113"/>
            <p:cNvSpPr txBox="1"/>
            <p:nvPr/>
          </p:nvSpPr>
          <p:spPr>
            <a:xfrm>
              <a:off x="6830405" y="3958003"/>
              <a:ext cx="2834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>
                      <a:lumMod val="10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3</a:t>
              </a:r>
              <a:endParaRPr lang="en-US" sz="1600" dirty="0">
                <a:solidFill>
                  <a:schemeClr val="bg1">
                    <a:lumMod val="10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6828848" y="4359525"/>
              <a:ext cx="2834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>
                      <a:lumMod val="10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3</a:t>
              </a:r>
              <a:endParaRPr lang="en-US" sz="1600" dirty="0">
                <a:solidFill>
                  <a:schemeClr val="bg1">
                    <a:lumMod val="10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830405" y="4563781"/>
              <a:ext cx="2834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>
                      <a:lumMod val="10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3</a:t>
              </a:r>
              <a:endParaRPr lang="en-US" sz="1600" dirty="0">
                <a:solidFill>
                  <a:schemeClr val="bg1">
                    <a:lumMod val="10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6829069" y="4160407"/>
              <a:ext cx="2834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bg1">
                      <a:lumMod val="10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3</a:t>
              </a:r>
              <a:endParaRPr lang="en-US" sz="1600" dirty="0">
                <a:solidFill>
                  <a:schemeClr val="bg1">
                    <a:lumMod val="10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550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75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25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069 L 0.17483 -0.00023 " pathEditMode="relative" rAng="0" ptsTypes="AA">
                                      <p:cBhvr>
                                        <p:cTn id="97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2" grpId="0" animBg="1"/>
      <p:bldP spid="78" grpId="0" animBg="1"/>
      <p:bldP spid="79" grpId="0"/>
      <p:bldP spid="80" grpId="0" animBg="1"/>
      <p:bldP spid="81" grpId="0"/>
      <p:bldP spid="82" grpId="0" animBg="1"/>
      <p:bldP spid="89" grpId="0" animBg="1"/>
      <p:bldP spid="5" grpId="0"/>
      <p:bldP spid="91" grpId="0"/>
      <p:bldP spid="98" grpId="0"/>
      <p:bldP spid="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Emerging Networking Technologies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72" y="1494185"/>
            <a:ext cx="6489111" cy="4913814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Tx/>
              <a:buNone/>
              <a:defRPr/>
            </a:pPr>
            <a:r>
              <a:rPr lang="en-US" dirty="0" smtClean="0"/>
              <a:t>RDMA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defRPr/>
            </a:pPr>
            <a:r>
              <a:rPr lang="en-US" sz="2400" dirty="0" smtClean="0"/>
              <a:t>Lean </a:t>
            </a:r>
            <a:r>
              <a:rPr lang="en-US" sz="2400" dirty="0"/>
              <a:t>user-level </a:t>
            </a:r>
            <a:r>
              <a:rPr lang="en-US" sz="2400" dirty="0" smtClean="0"/>
              <a:t>protocol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Tx/>
              <a:defRPr/>
            </a:pPr>
            <a:r>
              <a:rPr lang="en-US" sz="2400" dirty="0"/>
              <a:t>High-performance </a:t>
            </a:r>
            <a:r>
              <a:rPr lang="en-US" sz="2400" dirty="0" smtClean="0"/>
              <a:t>fabrics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defRPr/>
            </a:pPr>
            <a:r>
              <a:rPr lang="en-US" sz="2400" dirty="0" smtClean="0"/>
              <a:t>One-sided ops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buClrTx/>
            </a:pP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dirty="0" smtClean="0"/>
              <a:t>Scale-Out NUMA </a:t>
            </a:r>
            <a:r>
              <a:rPr lang="en-US" sz="2400" dirty="0" smtClean="0"/>
              <a:t>[ASPLOS’14]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2400" dirty="0" smtClean="0"/>
              <a:t>All the above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</a:pPr>
            <a:r>
              <a:rPr lang="en-US" sz="2400" dirty="0" smtClean="0"/>
              <a:t>Tight integration – On-chip NI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2D58BA-6B81-40E5-AC79-48265F8DE68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8168" y="6024635"/>
            <a:ext cx="8755508" cy="523220"/>
          </a:xfrm>
          <a:prstGeom prst="rect">
            <a:avLst/>
          </a:prstGeom>
          <a:solidFill>
            <a:srgbClr val="4F81BD"/>
          </a:solidFill>
        </p:spPr>
        <p:txBody>
          <a:bodyPr vert="horz" wrap="square" lIns="36000" tIns="45720" rIns="3600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127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ill Sans Light"/>
                <a:ea typeface=""/>
                <a:cs typeface="Gill Sans Light"/>
              </a:rPr>
              <a:t>Faster remote memory access exacerbates SW overheads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772526" y="4655418"/>
            <a:ext cx="2372717" cy="2784"/>
          </a:xfrm>
          <a:prstGeom prst="straightConnector1">
            <a:avLst/>
          </a:prstGeom>
          <a:ln w="5715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793549" y="1738696"/>
            <a:ext cx="0" cy="2946401"/>
          </a:xfrm>
          <a:prstGeom prst="straightConnector1">
            <a:avLst/>
          </a:prstGeom>
          <a:ln w="57150">
            <a:solidFill>
              <a:schemeClr val="bg1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6228290" y="2631791"/>
            <a:ext cx="468000" cy="1992417"/>
            <a:chOff x="6756400" y="2738642"/>
            <a:chExt cx="457200" cy="1992417"/>
          </a:xfrm>
        </p:grpSpPr>
        <p:sp>
          <p:nvSpPr>
            <p:cNvPr id="45" name="Rectangle 44"/>
            <p:cNvSpPr/>
            <p:nvPr/>
          </p:nvSpPr>
          <p:spPr>
            <a:xfrm>
              <a:off x="6756400" y="3159460"/>
              <a:ext cx="457200" cy="1571599"/>
            </a:xfrm>
            <a:prstGeom prst="rect">
              <a:avLst/>
            </a:prstGeom>
            <a:solidFill>
              <a:srgbClr val="1DA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756400" y="2738642"/>
              <a:ext cx="457200" cy="42333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Content Placeholder 2"/>
          <p:cNvSpPr txBox="1">
            <a:spLocks/>
          </p:cNvSpPr>
          <p:nvPr/>
        </p:nvSpPr>
        <p:spPr>
          <a:xfrm>
            <a:off x="5923910" y="4772681"/>
            <a:ext cx="1065848" cy="707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sz="2400" dirty="0" smtClean="0"/>
              <a:t>RDMA</a:t>
            </a: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 rot="16200000">
            <a:off x="4088693" y="2928934"/>
            <a:ext cx="2932954" cy="707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sz="2400" dirty="0" smtClean="0"/>
              <a:t>Object </a:t>
            </a:r>
            <a:r>
              <a:rPr lang="en-US" sz="2400" smtClean="0"/>
              <a:t>read latency</a:t>
            </a:r>
            <a:endParaRPr lang="en-US" sz="2400" dirty="0" smtClean="0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 rot="16200000">
            <a:off x="5656769" y="3611892"/>
            <a:ext cx="1598807" cy="480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sz="2400" dirty="0" smtClean="0"/>
              <a:t>Transfer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6385598" y="1710885"/>
            <a:ext cx="1859042" cy="542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sz="2400" smtClean="0"/>
              <a:t>SW atomicity</a:t>
            </a:r>
            <a:endParaRPr lang="en-US" sz="2400" dirty="0" smtClean="0"/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6569721" y="2145831"/>
            <a:ext cx="197050" cy="419034"/>
          </a:xfrm>
          <a:prstGeom prst="straightConnector1">
            <a:avLst/>
          </a:prstGeom>
          <a:ln w="38100">
            <a:solidFill>
              <a:schemeClr val="bg1">
                <a:lumMod val="1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6145965" y="2671238"/>
            <a:ext cx="689296" cy="472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400" b="0" i="0" kern="1200" baseline="0">
                <a:solidFill>
                  <a:schemeClr val="bg1">
                    <a:lumMod val="10000"/>
                  </a:schemeClr>
                </a:solidFill>
                <a:latin typeface="Gill Sans Light"/>
                <a:ea typeface="+mn-ea"/>
                <a:cs typeface="Gill Sans Light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en-US" sz="2000" dirty="0" smtClean="0"/>
              <a:t>15%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733299" y="3794474"/>
            <a:ext cx="1826896" cy="1455783"/>
            <a:chOff x="6733299" y="3815022"/>
            <a:chExt cx="1826896" cy="1455783"/>
          </a:xfrm>
        </p:grpSpPr>
        <p:grpSp>
          <p:nvGrpSpPr>
            <p:cNvPr id="60" name="Group 59"/>
            <p:cNvGrpSpPr/>
            <p:nvPr/>
          </p:nvGrpSpPr>
          <p:grpSpPr>
            <a:xfrm>
              <a:off x="7230604" y="3815022"/>
              <a:ext cx="468000" cy="829733"/>
              <a:chOff x="8010901" y="3911599"/>
              <a:chExt cx="457200" cy="829733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8010901" y="4334933"/>
                <a:ext cx="457200" cy="406399"/>
              </a:xfrm>
              <a:prstGeom prst="rect">
                <a:avLst/>
              </a:prstGeom>
              <a:solidFill>
                <a:srgbClr val="1DA2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8010901" y="3911599"/>
                <a:ext cx="457200" cy="423333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Content Placeholder 2"/>
            <p:cNvSpPr txBox="1">
              <a:spLocks/>
            </p:cNvSpPr>
            <p:nvPr/>
          </p:nvSpPr>
          <p:spPr>
            <a:xfrm>
              <a:off x="6733299" y="4779902"/>
              <a:ext cx="1826896" cy="49090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800" b="0" i="0" kern="1200" baseline="0">
                  <a:solidFill>
                    <a:schemeClr val="bg1">
                      <a:lumMod val="10000"/>
                    </a:schemeClr>
                  </a:solidFill>
                  <a:latin typeface="Gill Sans Light"/>
                  <a:ea typeface="+mn-ea"/>
                  <a:cs typeface="Gill Sans Light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400" b="0" i="0" kern="1200" baseline="0">
                  <a:solidFill>
                    <a:schemeClr val="bg1">
                      <a:lumMod val="10000"/>
                    </a:schemeClr>
                  </a:solidFill>
                  <a:latin typeface="Gill Sans Light"/>
                  <a:ea typeface="+mn-ea"/>
                  <a:cs typeface="Gill Sans Light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400" b="0" i="0" kern="1200" baseline="0">
                  <a:solidFill>
                    <a:schemeClr val="bg1">
                      <a:lumMod val="10000"/>
                    </a:schemeClr>
                  </a:solidFill>
                  <a:latin typeface="Gill Sans Light"/>
                  <a:ea typeface="+mn-ea"/>
                  <a:cs typeface="Gill Sans Light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400" b="0" i="0" kern="1200" baseline="0">
                  <a:solidFill>
                    <a:schemeClr val="bg1">
                      <a:lumMod val="10000"/>
                    </a:schemeClr>
                  </a:solidFill>
                  <a:latin typeface="Gill Sans Light"/>
                  <a:ea typeface="+mn-ea"/>
                  <a:cs typeface="Gill Sans Light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400" b="0" i="0" kern="1200" baseline="0">
                  <a:solidFill>
                    <a:schemeClr val="bg1">
                      <a:lumMod val="10000"/>
                    </a:schemeClr>
                  </a:solidFill>
                  <a:latin typeface="Gill Sans Light"/>
                  <a:ea typeface="+mn-ea"/>
                  <a:cs typeface="Gill Sans Light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spcBef>
                  <a:spcPts val="0"/>
                </a:spcBef>
                <a:buClrTx/>
                <a:buNone/>
              </a:pPr>
              <a:r>
                <a:rPr lang="en-US" sz="2400" smtClean="0"/>
                <a:t>soNUMA</a:t>
              </a:r>
              <a:endParaRPr lang="en-US" sz="2400" dirty="0" smtClean="0"/>
            </a:p>
          </p:txBody>
        </p:sp>
        <p:sp>
          <p:nvSpPr>
            <p:cNvPr id="26" name="Content Placeholder 2"/>
            <p:cNvSpPr txBox="1">
              <a:spLocks/>
            </p:cNvSpPr>
            <p:nvPr/>
          </p:nvSpPr>
          <p:spPr>
            <a:xfrm>
              <a:off x="7152230" y="3834155"/>
              <a:ext cx="689296" cy="4723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800" b="0" i="0" kern="1200" baseline="0">
                  <a:solidFill>
                    <a:schemeClr val="bg1">
                      <a:lumMod val="10000"/>
                    </a:schemeClr>
                  </a:solidFill>
                  <a:latin typeface="Gill Sans Light"/>
                  <a:ea typeface="+mn-ea"/>
                  <a:cs typeface="Gill Sans Light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400" b="0" i="0" kern="1200" baseline="0">
                  <a:solidFill>
                    <a:schemeClr val="bg1">
                      <a:lumMod val="10000"/>
                    </a:schemeClr>
                  </a:solidFill>
                  <a:latin typeface="Gill Sans Light"/>
                  <a:ea typeface="+mn-ea"/>
                  <a:cs typeface="Gill Sans Light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400" b="0" i="0" kern="1200" baseline="0">
                  <a:solidFill>
                    <a:schemeClr val="bg1">
                      <a:lumMod val="10000"/>
                    </a:schemeClr>
                  </a:solidFill>
                  <a:latin typeface="Gill Sans Light"/>
                  <a:ea typeface="+mn-ea"/>
                  <a:cs typeface="Gill Sans Light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400" b="0" i="0" kern="1200" baseline="0">
                  <a:solidFill>
                    <a:schemeClr val="bg1">
                      <a:lumMod val="10000"/>
                    </a:schemeClr>
                  </a:solidFill>
                  <a:latin typeface="Gill Sans Light"/>
                  <a:ea typeface="+mn-ea"/>
                  <a:cs typeface="Gill Sans Light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2"/>
                </a:buClr>
                <a:buFont typeface="Wingdings" panose="05000000000000000000" pitchFamily="2" charset="2"/>
                <a:buChar char="§"/>
                <a:defRPr sz="2400" b="0" i="0" kern="1200" baseline="0">
                  <a:solidFill>
                    <a:schemeClr val="bg1">
                      <a:lumMod val="10000"/>
                    </a:schemeClr>
                  </a:solidFill>
                  <a:latin typeface="Gill Sans Light"/>
                  <a:ea typeface="+mn-ea"/>
                  <a:cs typeface="Gill Sans Light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spcBef>
                  <a:spcPts val="0"/>
                </a:spcBef>
                <a:buClrTx/>
                <a:buNone/>
              </a:pPr>
              <a:r>
                <a:rPr lang="en-US" sz="2000" smtClean="0"/>
                <a:t>50%</a:t>
              </a:r>
              <a:endParaRPr lang="en-US" sz="20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76391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Software Atomicity Overhead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71" y="1032699"/>
            <a:ext cx="8755505" cy="508847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soNUMA: remote access latency ~4x of local [ASPLOS’14]</a:t>
            </a:r>
          </a:p>
          <a:p>
            <a:pPr>
              <a:lnSpc>
                <a:spcPct val="100000"/>
              </a:lnSpc>
            </a:pPr>
            <a:r>
              <a:rPr lang="en-US" dirty="0" err="1" smtClean="0"/>
              <a:t>FaRM</a:t>
            </a:r>
            <a:r>
              <a:rPr lang="en-US" dirty="0" smtClean="0"/>
              <a:t> KV store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ARM Cortex-A57 cores</a:t>
            </a:r>
            <a:endParaRPr lang="el-GR" dirty="0" smtClean="0"/>
          </a:p>
          <a:p>
            <a:pPr marL="352425" lvl="1" indent="-342900"/>
            <a:endParaRPr lang="en-US" dirty="0" smtClean="0"/>
          </a:p>
          <a:p>
            <a:pPr marL="352425" lvl="1" indent="-342900"/>
            <a:endParaRPr lang="el-GR" dirty="0"/>
          </a:p>
          <a:p>
            <a:pPr marL="352425" lvl="1" indent="-342900"/>
            <a:endParaRPr lang="el-GR" dirty="0" smtClean="0"/>
          </a:p>
          <a:p>
            <a:pPr marL="352425" lvl="1" indent="-342900"/>
            <a:endParaRPr lang="el-GR" dirty="0"/>
          </a:p>
          <a:p>
            <a:pPr marL="352425" lvl="1" indent="-342900"/>
            <a:endParaRPr lang="el-GR" dirty="0" smtClean="0"/>
          </a:p>
          <a:p>
            <a:pPr marL="352425" lvl="1" indent="-342900"/>
            <a:endParaRPr lang="el-GR" dirty="0" smtClean="0"/>
          </a:p>
          <a:p>
            <a:pPr marL="352425" lvl="1" indent="-342900"/>
            <a:endParaRPr lang="el-GR" dirty="0"/>
          </a:p>
          <a:p>
            <a:pPr marL="352425" lvl="1" indent="-342900"/>
            <a:endParaRPr lang="en-US" dirty="0" smtClean="0"/>
          </a:p>
          <a:p>
            <a:pPr marL="352425" lvl="1" indent="-34290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62D58BA-6B81-40E5-AC79-48265F8DE68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6673" y="6024635"/>
            <a:ext cx="8629650" cy="523220"/>
          </a:xfrm>
          <a:prstGeom prst="rect">
            <a:avLst/>
          </a:prstGeom>
          <a:solidFill>
            <a:srgbClr val="4F81BD"/>
          </a:solidFill>
        </p:spPr>
        <p:txBody>
          <a:bodyPr vert="horz" lIns="36000" tIns="45720" rIns="3600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127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r>
              <a:rPr lang="en-US" dirty="0" smtClean="0">
                <a:solidFill>
                  <a:schemeClr val="bg2"/>
                </a:solidFill>
                <a:latin typeface="Gill Sans Light"/>
                <a:ea typeface=""/>
                <a:cs typeface="Gill Sans Light"/>
              </a:rPr>
              <a:t>Need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ill Sans Light"/>
                <a:ea typeface=""/>
                <a:cs typeface="Gill Sans Light"/>
              </a:rPr>
              <a:t> hardware support for object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ill Sans Light"/>
                <a:ea typeface=""/>
                <a:cs typeface="Gill Sans Light"/>
              </a:rPr>
              <a:t> atomicity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Gill Sans Light"/>
              <a:ea typeface=""/>
              <a:cs typeface="Gill Sans Light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137771"/>
              </p:ext>
            </p:extLst>
          </p:nvPr>
        </p:nvGraphicFramePr>
        <p:xfrm>
          <a:off x="824459" y="2849535"/>
          <a:ext cx="6126277" cy="3146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624402" y="3433653"/>
            <a:ext cx="2017766" cy="872805"/>
            <a:chOff x="6737008" y="3184144"/>
            <a:chExt cx="2017766" cy="934720"/>
          </a:xfrm>
        </p:grpSpPr>
        <p:sp>
          <p:nvSpPr>
            <p:cNvPr id="8" name="Up-Down Arrow 7"/>
            <p:cNvSpPr/>
            <p:nvPr/>
          </p:nvSpPr>
          <p:spPr>
            <a:xfrm>
              <a:off x="6737008" y="3184144"/>
              <a:ext cx="436880" cy="934720"/>
            </a:xfrm>
            <a:prstGeom prst="upDownArrow">
              <a:avLst/>
            </a:prstGeom>
            <a:solidFill>
              <a:srgbClr val="00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59154" y="3339131"/>
              <a:ext cx="1695620" cy="494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Gill Sans" charset="0"/>
                  <a:ea typeface="Gill Sans" charset="0"/>
                  <a:cs typeface="Gill Sans" charset="0"/>
                </a:rPr>
                <a:t>Up to 50%</a:t>
              </a:r>
              <a:endParaRPr lang="en-US" sz="240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576334" y="4672001"/>
            <a:ext cx="2393278" cy="830997"/>
            <a:chOff x="6459885" y="4511366"/>
            <a:chExt cx="2393278" cy="927695"/>
          </a:xfrm>
        </p:grpSpPr>
        <p:sp>
          <p:nvSpPr>
            <p:cNvPr id="11" name="Up-Down Arrow 10"/>
            <p:cNvSpPr/>
            <p:nvPr/>
          </p:nvSpPr>
          <p:spPr>
            <a:xfrm>
              <a:off x="6628430" y="4794764"/>
              <a:ext cx="135634" cy="266208"/>
            </a:xfrm>
            <a:prstGeom prst="upDownArrow">
              <a:avLst/>
            </a:prstGeom>
            <a:solidFill>
              <a:srgbClr val="0000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59885" y="4511366"/>
              <a:ext cx="2393278" cy="9276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Gill Sans" charset="0"/>
                  <a:ea typeface="Gill Sans" charset="0"/>
                  <a:cs typeface="Gill Sans" charset="0"/>
                </a:rPr>
                <a:t>Transfer is </a:t>
              </a:r>
              <a:br>
                <a:rPr lang="en-US" sz="2400" dirty="0" smtClean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sz="2400" dirty="0" smtClean="0">
                  <a:latin typeface="Gill Sans" charset="0"/>
                  <a:ea typeface="Gill Sans" charset="0"/>
                  <a:cs typeface="Gill Sans" charset="0"/>
                </a:rPr>
                <a:t>small fraction</a:t>
              </a:r>
              <a:endParaRPr lang="en-US" sz="2400" dirty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55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Ecocloud-with-title-on-top">
  <a:themeElements>
    <a:clrScheme name="Personnalisée 2">
      <a:dk1>
        <a:srgbClr val="123D38"/>
      </a:dk1>
      <a:lt1>
        <a:srgbClr val="F1F2C7"/>
      </a:lt1>
      <a:dk2>
        <a:srgbClr val="0A4D6B"/>
      </a:dk2>
      <a:lt2>
        <a:srgbClr val="FFFFFF"/>
      </a:lt2>
      <a:accent1>
        <a:srgbClr val="1075BB"/>
      </a:accent1>
      <a:accent2>
        <a:srgbClr val="D4E3A8"/>
      </a:accent2>
      <a:accent3>
        <a:srgbClr val="276D67"/>
      </a:accent3>
      <a:accent4>
        <a:srgbClr val="3FABE2"/>
      </a:accent4>
      <a:accent5>
        <a:srgbClr val="758C36"/>
      </a:accent5>
      <a:accent6>
        <a:srgbClr val="AFCD70"/>
      </a:accent6>
      <a:hlink>
        <a:srgbClr val="4AAA9E"/>
      </a:hlink>
      <a:folHlink>
        <a:srgbClr val="A4AE7B"/>
      </a:folHlink>
    </a:clrScheme>
    <a:fontScheme name="ecocloud4">
      <a:majorFont>
        <a:latin typeface="DIN Next LT Pro Medium"/>
        <a:ea typeface=""/>
        <a:cs typeface=""/>
      </a:majorFont>
      <a:minorFont>
        <a:latin typeface="DIN Next LT Pro Condensed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cloud-ppt-theme-4-3.potx" id="{A15E48B2-3A03-41E7-9C33-0C22B7AAF8A0}" vid="{169A4239-DC14-4BB5-9613-59E8641D1763}"/>
    </a:ext>
  </a:extLst>
</a:theme>
</file>

<file path=ppt/theme/theme2.xml><?xml version="1.0" encoding="utf-8"?>
<a:theme xmlns:a="http://schemas.openxmlformats.org/drawingml/2006/main" name="ecocloud-ppt-theme-4-3">
  <a:themeElements>
    <a:clrScheme name="ecocloud1">
      <a:dk1>
        <a:srgbClr val="123D38"/>
      </a:dk1>
      <a:lt1>
        <a:srgbClr val="F1F2C7"/>
      </a:lt1>
      <a:dk2>
        <a:srgbClr val="0A4D6B"/>
      </a:dk2>
      <a:lt2>
        <a:srgbClr val="FFFFFF"/>
      </a:lt2>
      <a:accent1>
        <a:srgbClr val="1075BB"/>
      </a:accent1>
      <a:accent2>
        <a:srgbClr val="D4E3A8"/>
      </a:accent2>
      <a:accent3>
        <a:srgbClr val="276D67"/>
      </a:accent3>
      <a:accent4>
        <a:srgbClr val="3FABE2"/>
      </a:accent4>
      <a:accent5>
        <a:srgbClr val="758C36"/>
      </a:accent5>
      <a:accent6>
        <a:srgbClr val="AFCD70"/>
      </a:accent6>
      <a:hlink>
        <a:srgbClr val="4AAA9E"/>
      </a:hlink>
      <a:folHlink>
        <a:srgbClr val="A4AE7B"/>
      </a:folHlink>
    </a:clrScheme>
    <a:fontScheme name="ecocloud4">
      <a:majorFont>
        <a:latin typeface="DIN Next LT Pro Medium"/>
        <a:ea typeface=""/>
        <a:cs typeface=""/>
      </a:majorFont>
      <a:minorFont>
        <a:latin typeface="DIN Next LT Pro Condensed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cloud-ppt-theme-4-3.potx" id="{A15E48B2-3A03-41E7-9C33-0C22B7AAF8A0}" vid="{EF5F3C63-17A3-49B2-8D92-2B484973E842}"/>
    </a:ext>
  </a:extLst>
</a:theme>
</file>

<file path=ppt/theme/theme3.xml><?xml version="1.0" encoding="utf-8"?>
<a:theme xmlns:a="http://schemas.openxmlformats.org/drawingml/2006/main" name="1_Ecocloud-Title Slides 2">
  <a:themeElements>
    <a:clrScheme name="ecocloud1">
      <a:dk1>
        <a:srgbClr val="123D38"/>
      </a:dk1>
      <a:lt1>
        <a:srgbClr val="F1F2C7"/>
      </a:lt1>
      <a:dk2>
        <a:srgbClr val="0A4D6B"/>
      </a:dk2>
      <a:lt2>
        <a:srgbClr val="FFFFFF"/>
      </a:lt2>
      <a:accent1>
        <a:srgbClr val="1075BB"/>
      </a:accent1>
      <a:accent2>
        <a:srgbClr val="D4E3A8"/>
      </a:accent2>
      <a:accent3>
        <a:srgbClr val="276D67"/>
      </a:accent3>
      <a:accent4>
        <a:srgbClr val="3FABE2"/>
      </a:accent4>
      <a:accent5>
        <a:srgbClr val="758C36"/>
      </a:accent5>
      <a:accent6>
        <a:srgbClr val="AFCD70"/>
      </a:accent6>
      <a:hlink>
        <a:srgbClr val="4AAA9E"/>
      </a:hlink>
      <a:folHlink>
        <a:srgbClr val="A4AE7B"/>
      </a:folHlink>
    </a:clrScheme>
    <a:fontScheme name="ecocloud4">
      <a:majorFont>
        <a:latin typeface="DIN Next LT Pro Medium"/>
        <a:ea typeface=""/>
        <a:cs typeface=""/>
      </a:majorFont>
      <a:minorFont>
        <a:latin typeface="DIN Next LT Pro Condensed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cloud-ppt-theme-4-3.potx" id="{A15E48B2-3A03-41E7-9C33-0C22B7AAF8A0}" vid="{9FC06BA5-60E4-4ED7-AD7F-9344768523CE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ecocloud-ppt-theme-4-3.potx</Template>
  <TotalTime>12556</TotalTime>
  <Words>877</Words>
  <Application>Microsoft Macintosh PowerPoint</Application>
  <PresentationFormat>On-screen Show (4:3)</PresentationFormat>
  <Paragraphs>360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Calibri</vt:lpstr>
      <vt:lpstr>DIN Next LT Pro Condensed</vt:lpstr>
      <vt:lpstr>Gill Light SSi</vt:lpstr>
      <vt:lpstr>Gill Sans</vt:lpstr>
      <vt:lpstr>Gill Sans Light</vt:lpstr>
      <vt:lpstr>Gill Sans MT</vt:lpstr>
      <vt:lpstr>Wingdings</vt:lpstr>
      <vt:lpstr>Zapf Dingbats</vt:lpstr>
      <vt:lpstr>Ecocloud-with-title-on-top</vt:lpstr>
      <vt:lpstr>ecocloud-ppt-theme-4-3</vt:lpstr>
      <vt:lpstr>1_Ecocloud-Title Slides 2</vt:lpstr>
      <vt:lpstr>SABRes: Atomic Object Reads  for In-Memory Rack-Scale Computing</vt:lpstr>
      <vt:lpstr>Online Services</vt:lpstr>
      <vt:lpstr>Remote Memory Access</vt:lpstr>
      <vt:lpstr>Object Atomicity in Software</vt:lpstr>
      <vt:lpstr>Outline</vt:lpstr>
      <vt:lpstr>Modern Distributed Object Stores</vt:lpstr>
      <vt:lpstr>State-of-the-art Atomic Reads</vt:lpstr>
      <vt:lpstr>Emerging Networking Technologies</vt:lpstr>
      <vt:lpstr>Software Atomicity Overhead</vt:lpstr>
      <vt:lpstr>Design Goals</vt:lpstr>
      <vt:lpstr>Towards Hardware Atomic Reads</vt:lpstr>
      <vt:lpstr>SABRes: Atomic Remote  Object Reads in Hardware</vt:lpstr>
      <vt:lpstr>SABRes: Atomic Remote  Object Reads in Hardware</vt:lpstr>
      <vt:lpstr>Address Range Tracking Implementation</vt:lpstr>
      <vt:lpstr>FaRM KV Store on soNUMA</vt:lpstr>
      <vt:lpstr>Summary</vt:lpstr>
      <vt:lpstr> Thank you!  Questions?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Stan Schlosshauer</dc:creator>
  <cp:lastModifiedBy>Alexandros Daglis</cp:lastModifiedBy>
  <cp:revision>583</cp:revision>
  <cp:lastPrinted>2016-10-12T11:34:14Z</cp:lastPrinted>
  <dcterms:created xsi:type="dcterms:W3CDTF">2015-05-31T14:34:07Z</dcterms:created>
  <dcterms:modified xsi:type="dcterms:W3CDTF">2016-10-23T20:58:25Z</dcterms:modified>
</cp:coreProperties>
</file>