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7" r:id="rId3"/>
    <p:sldId id="298" r:id="rId4"/>
    <p:sldId id="299" r:id="rId5"/>
    <p:sldId id="301" r:id="rId6"/>
    <p:sldId id="276" r:id="rId7"/>
    <p:sldId id="277" r:id="rId8"/>
    <p:sldId id="262" r:id="rId9"/>
    <p:sldId id="260" r:id="rId10"/>
    <p:sldId id="263" r:id="rId11"/>
    <p:sldId id="313" r:id="rId12"/>
    <p:sldId id="294" r:id="rId13"/>
    <p:sldId id="295" r:id="rId14"/>
    <p:sldId id="265" r:id="rId15"/>
    <p:sldId id="279" r:id="rId16"/>
    <p:sldId id="303" r:id="rId17"/>
    <p:sldId id="300" r:id="rId18"/>
    <p:sldId id="267" r:id="rId19"/>
    <p:sldId id="304" r:id="rId20"/>
    <p:sldId id="268" r:id="rId21"/>
    <p:sldId id="292" r:id="rId22"/>
    <p:sldId id="293" r:id="rId23"/>
    <p:sldId id="27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lis, Alexandros" initials="DA" lastIdx="1" clrIdx="0">
    <p:extLst/>
  </p:cmAuthor>
  <p:cmAuthor id="2" name="Alexandros Dagli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000000"/>
    <a:srgbClr val="FFF31C"/>
    <a:srgbClr val="FFF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4" autoAdjust="0"/>
    <p:restoredTop sz="80399" autoAdjust="0"/>
  </p:normalViewPr>
  <p:slideViewPr>
    <p:cSldViewPr snapToGrid="0">
      <p:cViewPr varScale="1">
        <p:scale>
          <a:sx n="80" d="100"/>
          <a:sy n="80" d="100"/>
        </p:scale>
        <p:origin x="-2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now:Users:daglis:Dropbox:EPFL:Presentations_misc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now:Users:daglis:Dropbox:EPFL:Presentations_misc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36026796637"/>
          <c:y val="0.139032362684458"/>
          <c:w val="0.716500663480495"/>
          <c:h val="0.649258926715559"/>
        </c:manualLayout>
      </c:layout>
      <c:scatterChart>
        <c:scatterStyle val="lineMarker"/>
        <c:varyColors val="0"/>
        <c:ser>
          <c:idx val="0"/>
          <c:order val="0"/>
          <c:tx>
            <c:v>Edge NI</c:v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xVal>
            <c:numRef>
              <c:f>Bandwidth!$A$31:$A$38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Bandwidth!$I$31:$I$38</c:f>
              <c:numCache>
                <c:formatCode>General</c:formatCode>
                <c:ptCount val="8"/>
                <c:pt idx="0">
                  <c:v>63.22296042191356</c:v>
                </c:pt>
                <c:pt idx="1">
                  <c:v>113.1575209156314</c:v>
                </c:pt>
                <c:pt idx="2">
                  <c:v>186.4143837255777</c:v>
                </c:pt>
                <c:pt idx="3">
                  <c:v>202.7266658842564</c:v>
                </c:pt>
                <c:pt idx="4">
                  <c:v>209.8612163377844</c:v>
                </c:pt>
                <c:pt idx="5">
                  <c:v>212.4216930925353</c:v>
                </c:pt>
                <c:pt idx="6">
                  <c:v>213.8458192348479</c:v>
                </c:pt>
                <c:pt idx="7">
                  <c:v>214.2786979675293</c:v>
                </c:pt>
              </c:numCache>
            </c:numRef>
          </c:yVal>
          <c:smooth val="0"/>
        </c:ser>
        <c:ser>
          <c:idx val="1"/>
          <c:order val="1"/>
          <c:tx>
            <c:v>Per-core NI</c:v>
          </c:tx>
          <c:spPr>
            <a:ln w="38100"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Bandwidth!$A$31:$A$38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Bandwidth!$AA$31:$AA$38</c:f>
              <c:numCache>
                <c:formatCode>General</c:formatCode>
                <c:ptCount val="8"/>
                <c:pt idx="0">
                  <c:v>158.8349634746336</c:v>
                </c:pt>
                <c:pt idx="1">
                  <c:v>145.6548416451232</c:v>
                </c:pt>
                <c:pt idx="2">
                  <c:v>116.3915273578765</c:v>
                </c:pt>
                <c:pt idx="3">
                  <c:v>110.0348659081034</c:v>
                </c:pt>
                <c:pt idx="4">
                  <c:v>70.16165404798881</c:v>
                </c:pt>
                <c:pt idx="5">
                  <c:v>62.90159033770538</c:v>
                </c:pt>
                <c:pt idx="6">
                  <c:v>62.78616221830806</c:v>
                </c:pt>
                <c:pt idx="7">
                  <c:v>57.43065724104402</c:v>
                </c:pt>
              </c:numCache>
            </c:numRef>
          </c:yVal>
          <c:smooth val="0"/>
        </c:ser>
        <c:ser>
          <c:idx val="2"/>
          <c:order val="2"/>
          <c:tx>
            <c:v>Split NI</c:v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Bandwidth!$A$31:$A$38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Bandwidth!$R$31:$R$38</c:f>
              <c:numCache>
                <c:formatCode>General</c:formatCode>
                <c:ptCount val="8"/>
                <c:pt idx="0">
                  <c:v>150.1633840448715</c:v>
                </c:pt>
                <c:pt idx="1">
                  <c:v>177.218470462533</c:v>
                </c:pt>
                <c:pt idx="2">
                  <c:v>189.1500809613396</c:v>
                </c:pt>
                <c:pt idx="3">
                  <c:v>196.8935916298313</c:v>
                </c:pt>
                <c:pt idx="4">
                  <c:v>202.2900079426012</c:v>
                </c:pt>
                <c:pt idx="5">
                  <c:v>211.300091309981</c:v>
                </c:pt>
                <c:pt idx="6">
                  <c:v>213.0687236785889</c:v>
                </c:pt>
                <c:pt idx="7">
                  <c:v>213.62488086407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434248"/>
        <c:axId val="-2115427064"/>
      </c:scatterChart>
      <c:valAx>
        <c:axId val="-2115434248"/>
        <c:scaling>
          <c:logBase val="2.0"/>
          <c:orientation val="minMax"/>
          <c:min val="64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Transfer size (Bytes)</a:t>
                </a:r>
              </a:p>
            </c:rich>
          </c:tx>
          <c:layout>
            <c:manualLayout>
              <c:xMode val="edge"/>
              <c:yMode val="edge"/>
              <c:x val="0.417237422933005"/>
              <c:y val="0.9064424212940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1560000"/>
          <a:lstStyle/>
          <a:p>
            <a:pPr>
              <a:defRPr sz="1800"/>
            </a:pPr>
            <a:endParaRPr lang="en-US"/>
          </a:p>
        </c:txPr>
        <c:crossAx val="-2115427064"/>
        <c:crosses val="autoZero"/>
        <c:crossBetween val="midCat"/>
        <c:majorUnit val="2.0"/>
      </c:valAx>
      <c:valAx>
        <c:axId val="-2115427064"/>
        <c:scaling>
          <c:orientation val="minMax"/>
          <c:max val="3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Application Bandwidth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GBps</a:t>
                </a:r>
                <a:r>
                  <a:rPr lang="en-US" sz="2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320475081553725"/>
              <c:y val="0.161359371742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15434248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0402998960295"/>
          <c:y val="0.000109574443440591"/>
          <c:w val="0.830217229607636"/>
          <c:h val="0.14782658048972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735325455766"/>
          <c:y val="0.202377487855859"/>
          <c:w val="0.759288985560478"/>
          <c:h val="0.591907215834422"/>
        </c:manualLayout>
      </c:layout>
      <c:scatterChart>
        <c:scatterStyle val="smoothMarker"/>
        <c:varyColors val="0"/>
        <c:ser>
          <c:idx val="0"/>
          <c:order val="0"/>
          <c:tx>
            <c:v>Edge NI</c:v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'latency comparison'!$B$5:$B$12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'latency comparison'!$C$5:$C$12</c:f>
              <c:numCache>
                <c:formatCode>General</c:formatCode>
                <c:ptCount val="8"/>
                <c:pt idx="0">
                  <c:v>364.0</c:v>
                </c:pt>
                <c:pt idx="1">
                  <c:v>365.0</c:v>
                </c:pt>
                <c:pt idx="2">
                  <c:v>367.5</c:v>
                </c:pt>
                <c:pt idx="3">
                  <c:v>374.0</c:v>
                </c:pt>
                <c:pt idx="4">
                  <c:v>392.5</c:v>
                </c:pt>
                <c:pt idx="5">
                  <c:v>418.5</c:v>
                </c:pt>
                <c:pt idx="6">
                  <c:v>476.0</c:v>
                </c:pt>
                <c:pt idx="7">
                  <c:v>599.0</c:v>
                </c:pt>
              </c:numCache>
            </c:numRef>
          </c:yVal>
          <c:smooth val="1"/>
        </c:ser>
        <c:ser>
          <c:idx val="1"/>
          <c:order val="1"/>
          <c:tx>
            <c:v>Per-core NI</c:v>
          </c:tx>
          <c:spPr>
            <a:ln w="38100"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'latency comparison'!$B$5:$B$12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'latency comparison'!$E$5:$E$12</c:f>
              <c:numCache>
                <c:formatCode>General</c:formatCode>
                <c:ptCount val="8"/>
                <c:pt idx="0">
                  <c:v>225.0</c:v>
                </c:pt>
                <c:pt idx="1">
                  <c:v>227.5</c:v>
                </c:pt>
                <c:pt idx="2">
                  <c:v>230.5</c:v>
                </c:pt>
                <c:pt idx="3">
                  <c:v>236.5</c:v>
                </c:pt>
                <c:pt idx="4">
                  <c:v>254.5</c:v>
                </c:pt>
                <c:pt idx="5">
                  <c:v>285.0</c:v>
                </c:pt>
                <c:pt idx="6">
                  <c:v>357.0</c:v>
                </c:pt>
                <c:pt idx="7">
                  <c:v>516.5</c:v>
                </c:pt>
              </c:numCache>
            </c:numRef>
          </c:yVal>
          <c:smooth val="1"/>
        </c:ser>
        <c:ser>
          <c:idx val="2"/>
          <c:order val="2"/>
          <c:tx>
            <c:v>Split NI</c:v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'latency comparison'!$B$5:$B$12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'latency comparison'!$D$5:$D$12</c:f>
              <c:numCache>
                <c:formatCode>General</c:formatCode>
                <c:ptCount val="8"/>
                <c:pt idx="0">
                  <c:v>227.0</c:v>
                </c:pt>
                <c:pt idx="1">
                  <c:v>228.0</c:v>
                </c:pt>
                <c:pt idx="2">
                  <c:v>231.0</c:v>
                </c:pt>
                <c:pt idx="3">
                  <c:v>240.0</c:v>
                </c:pt>
                <c:pt idx="4">
                  <c:v>256.5</c:v>
                </c:pt>
                <c:pt idx="5">
                  <c:v>290.5</c:v>
                </c:pt>
                <c:pt idx="6">
                  <c:v>350.5</c:v>
                </c:pt>
                <c:pt idx="7">
                  <c:v>466.5</c:v>
                </c:pt>
              </c:numCache>
            </c:numRef>
          </c:yVal>
          <c:smooth val="1"/>
        </c:ser>
        <c:ser>
          <c:idx val="3"/>
          <c:order val="3"/>
          <c:tx>
            <c:v>Ideal</c:v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pPr>
              <a:ln w="3810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'latency comparison'!$B$5:$B$12</c:f>
              <c:numCache>
                <c:formatCode>General</c:formatCode>
                <c:ptCount val="8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  <c:pt idx="4">
                  <c:v>1024.0</c:v>
                </c:pt>
                <c:pt idx="5">
                  <c:v>2048.0</c:v>
                </c:pt>
                <c:pt idx="6">
                  <c:v>4096.0</c:v>
                </c:pt>
                <c:pt idx="7">
                  <c:v>8192.0</c:v>
                </c:pt>
              </c:numCache>
            </c:numRef>
          </c:xVal>
          <c:yVal>
            <c:numRef>
              <c:f>'latency comparison'!$F$5:$F$12</c:f>
              <c:numCache>
                <c:formatCode>General</c:formatCode>
                <c:ptCount val="8"/>
                <c:pt idx="0">
                  <c:v>201.5</c:v>
                </c:pt>
                <c:pt idx="1">
                  <c:v>202.5</c:v>
                </c:pt>
                <c:pt idx="2">
                  <c:v>205.5</c:v>
                </c:pt>
                <c:pt idx="3">
                  <c:v>214.5</c:v>
                </c:pt>
                <c:pt idx="4">
                  <c:v>231.0</c:v>
                </c:pt>
                <c:pt idx="5">
                  <c:v>265.0</c:v>
                </c:pt>
                <c:pt idx="6">
                  <c:v>325.0</c:v>
                </c:pt>
                <c:pt idx="7">
                  <c:v>441.0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532520"/>
        <c:axId val="-2115525304"/>
      </c:scatterChart>
      <c:valAx>
        <c:axId val="-2115532520"/>
        <c:scaling>
          <c:logBase val="2.0"/>
          <c:orientation val="minMax"/>
          <c:min val="64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Transfer size (Bytes)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1560000"/>
          <a:lstStyle/>
          <a:p>
            <a:pPr>
              <a:defRPr sz="1800"/>
            </a:pPr>
            <a:endParaRPr lang="en-US"/>
          </a:p>
        </c:txPr>
        <c:crossAx val="-2115525304"/>
        <c:crosses val="autoZero"/>
        <c:crossBetween val="midCat"/>
        <c:majorUnit val="2.0"/>
      </c:valAx>
      <c:valAx>
        <c:axId val="-2115525304"/>
        <c:scaling>
          <c:orientation val="minMax"/>
          <c:max val="8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Latency (ns)</a:t>
                </a:r>
              </a:p>
            </c:rich>
          </c:tx>
          <c:layout>
            <c:manualLayout>
              <c:xMode val="edge"/>
              <c:yMode val="edge"/>
              <c:x val="0.0225859855305638"/>
              <c:y val="0.3213022143152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15532520"/>
        <c:crosses val="autoZero"/>
        <c:crossBetween val="midCat"/>
        <c:majorUnit val="200.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16619074510138"/>
          <c:y val="0.00907310095652269"/>
          <c:w val="0.868399385208784"/>
          <c:h val="0.2651655032650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2C9E-B978-A04E-B44E-493D2B4B5138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8C49-1DE7-4344-95C1-68D574E3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114F-CCB4-4B02-B294-920E61ACDE70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3901D-8DD6-458C-8077-CCD455BE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6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4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4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1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1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9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9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0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901D-8DD6-458C-8077-CCD455BEA1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588956"/>
            <a:ext cx="8239126" cy="81510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438"/>
            <a:ext cx="8229600" cy="4572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284163" indent="-284163">
              <a:buFont typeface="Arial" panose="020B0604020202020204" pitchFamily="34" charset="0"/>
              <a:buChar char="•"/>
              <a:defRPr sz="2400"/>
            </a:lvl2pPr>
            <a:lvl3pPr marL="512763" indent="-227013">
              <a:buFont typeface="Gill Light SSi" panose="020B0500000000000000" pitchFamily="34" charset="0"/>
              <a:buChar char="−"/>
              <a:defRPr sz="2000"/>
            </a:lvl3pPr>
            <a:lvl4pPr marL="798513" indent="-227013">
              <a:buFont typeface="Arial" panose="020B0604020202020204" pitchFamily="34" charset="0"/>
              <a:buChar char="•"/>
              <a:defRPr sz="1800"/>
            </a:lvl4pPr>
            <a:lvl5pPr marL="1027113" indent="-227013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8956"/>
            <a:ext cx="8229600" cy="815103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876"/>
            <a:ext cx="8229600" cy="4500562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  <a:p>
            <a:pPr lvl="1"/>
            <a:r>
              <a:rPr lang="fr-CH" dirty="0" smtClean="0"/>
              <a:t>Second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7483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Light"/>
                <a:cs typeface="Gill Sans Light"/>
              </a:defRPr>
            </a:lvl1pPr>
          </a:lstStyle>
          <a:p>
            <a:fld id="{FBEF2F49-76F3-44BA-874D-706A1A7392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EPFL_LOG_RVB-96"/>
          <p:cNvPicPr>
            <a:picLocks noChangeAspect="1" noChangeArrowheads="1"/>
          </p:cNvPicPr>
          <p:nvPr/>
        </p:nvPicPr>
        <p:blipFill rotWithShape="1">
          <a:blip r:embed="rId9"/>
          <a:srcRect b="40931"/>
          <a:stretch/>
        </p:blipFill>
        <p:spPr bwMode="auto">
          <a:xfrm>
            <a:off x="7935893" y="199540"/>
            <a:ext cx="1017115" cy="2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0" indent="0" algn="l" defTabSz="457174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284163" indent="-284163" algn="l" defTabSz="457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628650" indent="-342900" algn="l" defTabSz="457174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107" indent="-228587" algn="l" defTabSz="457174" rtl="0" eaLnBrk="1" latinLnBrk="0" hangingPunct="1">
        <a:spcBef>
          <a:spcPct val="20000"/>
        </a:spcBef>
        <a:buFont typeface="Gill Light SSi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2813" indent="-227013" algn="l" defTabSz="45717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455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8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1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5" indent="-228587" algn="l" defTabSz="4571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5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parsa.epfl.ch/sonu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64" y="1353026"/>
            <a:ext cx="8595360" cy="2148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Manycore</a:t>
            </a:r>
            <a:r>
              <a:rPr lang="en-US" dirty="0" smtClean="0"/>
              <a:t> Network Interfaces </a:t>
            </a:r>
            <a:br>
              <a:rPr lang="en-US" dirty="0" smtClean="0"/>
            </a:br>
            <a:r>
              <a:rPr lang="en-US" dirty="0" smtClean="0"/>
              <a:t>for In-Memory Rack-Scale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9694"/>
            <a:ext cx="6858000" cy="149018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Alexandros Daglis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/>
              <a:t>Stanko</a:t>
            </a:r>
            <a:r>
              <a:rPr lang="en-US" sz="2400" dirty="0" smtClean="0"/>
              <a:t> </a:t>
            </a:r>
            <a:r>
              <a:rPr lang="en-US" sz="2400" dirty="0" err="1" smtClean="0"/>
              <a:t>Novakovic</a:t>
            </a:r>
            <a:r>
              <a:rPr lang="en-US" sz="2400" dirty="0" smtClean="0"/>
              <a:t>, </a:t>
            </a:r>
          </a:p>
          <a:p>
            <a:r>
              <a:rPr lang="en-US" sz="2400" dirty="0" err="1" smtClean="0"/>
              <a:t>Edouard</a:t>
            </a:r>
            <a:r>
              <a:rPr lang="en-US" sz="2400" dirty="0" smtClean="0"/>
              <a:t> </a:t>
            </a:r>
            <a:r>
              <a:rPr lang="en-US" sz="2400" dirty="0" err="1" smtClean="0"/>
              <a:t>Bugnion</a:t>
            </a:r>
            <a:r>
              <a:rPr lang="en-US" sz="2400" dirty="0" smtClean="0"/>
              <a:t>, </a:t>
            </a:r>
            <a:r>
              <a:rPr lang="en-US" sz="2400" dirty="0" err="1" smtClean="0"/>
              <a:t>Babak</a:t>
            </a:r>
            <a:r>
              <a:rPr lang="en-US" sz="2400" dirty="0" smtClean="0"/>
              <a:t> </a:t>
            </a:r>
            <a:r>
              <a:rPr lang="en-US" sz="2400" dirty="0" err="1" smtClean="0"/>
              <a:t>Falsafi</a:t>
            </a:r>
            <a:r>
              <a:rPr lang="en-US" sz="2400" dirty="0" smtClean="0"/>
              <a:t>, Boris Grot</a:t>
            </a:r>
            <a:endParaRPr lang="en-US" sz="2400" dirty="0"/>
          </a:p>
        </p:txBody>
      </p:sp>
      <p:pic>
        <p:nvPicPr>
          <p:cNvPr id="14" name="Picture 2" descr="http://blogs.wm.edu/files/2011/01/Edi_crest_colour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81" y="5107276"/>
            <a:ext cx="1675724" cy="15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wissnexboston.org/activities/events-inhouse/EPFL.bmp/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03" y="5404053"/>
            <a:ext cx="1799708" cy="86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3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8956"/>
            <a:ext cx="9144000" cy="815103"/>
          </a:xfrm>
        </p:spPr>
        <p:txBody>
          <a:bodyPr>
            <a:normAutofit/>
          </a:bodyPr>
          <a:lstStyle/>
          <a:p>
            <a:r>
              <a:rPr lang="en-US" dirty="0" smtClean="0"/>
              <a:t>Edge NI 4-Cache-Block </a:t>
            </a:r>
            <a:r>
              <a:rPr lang="en-US" dirty="0"/>
              <a:t>Remote </a:t>
            </a:r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14966"/>
            <a:ext cx="2057400" cy="365125"/>
          </a:xfrm>
        </p:spPr>
        <p:txBody>
          <a:bodyPr/>
          <a:lstStyle/>
          <a:p>
            <a:fld id="{FBEF2F49-76F3-44BA-874D-706A1A7392B1}" type="slidenum">
              <a:rPr lang="en-US" smtClean="0"/>
              <a:t>10</a:t>
            </a:fld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0" y="6072494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 "/>
              </a:rPr>
              <a:t>QP interactions account for up to 50% of end-to-end latency</a:t>
            </a:r>
            <a:endParaRPr lang="en-US" sz="2200" dirty="0">
              <a:solidFill>
                <a:prstClr val="white"/>
              </a:solidFill>
              <a:cs typeface="Gill Sans "/>
            </a:endParaRPr>
          </a:p>
        </p:txBody>
      </p:sp>
      <p:cxnSp>
        <p:nvCxnSpPr>
          <p:cNvPr id="101" name="Straight Connector 100"/>
          <p:cNvCxnSpPr>
            <a:stCxn id="109" idx="0"/>
            <a:endCxn id="154" idx="2"/>
          </p:cNvCxnSpPr>
          <p:nvPr/>
        </p:nvCxnSpPr>
        <p:spPr bwMode="auto">
          <a:xfrm>
            <a:off x="3068230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111" idx="0"/>
            <a:endCxn id="156" idx="2"/>
          </p:cNvCxnSpPr>
          <p:nvPr/>
        </p:nvCxnSpPr>
        <p:spPr bwMode="auto">
          <a:xfrm>
            <a:off x="3736553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110" idx="0"/>
            <a:endCxn id="155" idx="2"/>
          </p:cNvCxnSpPr>
          <p:nvPr/>
        </p:nvCxnSpPr>
        <p:spPr bwMode="auto">
          <a:xfrm>
            <a:off x="4420758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112" idx="0"/>
            <a:endCxn id="157" idx="2"/>
          </p:cNvCxnSpPr>
          <p:nvPr/>
        </p:nvCxnSpPr>
        <p:spPr bwMode="auto">
          <a:xfrm>
            <a:off x="5103035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114" idx="0"/>
            <a:endCxn id="159" idx="2"/>
          </p:cNvCxnSpPr>
          <p:nvPr/>
        </p:nvCxnSpPr>
        <p:spPr bwMode="auto">
          <a:xfrm>
            <a:off x="5771358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113" idx="0"/>
            <a:endCxn id="158" idx="2"/>
          </p:cNvCxnSpPr>
          <p:nvPr/>
        </p:nvCxnSpPr>
        <p:spPr bwMode="auto">
          <a:xfrm>
            <a:off x="6455563" y="1789855"/>
            <a:ext cx="0" cy="3700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109" idx="1"/>
          </p:cNvCxnSpPr>
          <p:nvPr/>
        </p:nvCxnSpPr>
        <p:spPr bwMode="auto">
          <a:xfrm>
            <a:off x="2782359" y="2054836"/>
            <a:ext cx="5165865" cy="13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ectangle 108"/>
          <p:cNvSpPr/>
          <p:nvPr/>
        </p:nvSpPr>
        <p:spPr>
          <a:xfrm>
            <a:off x="2782359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134887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450682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817164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69692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485487" y="178985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17" name="Straight Connector 116"/>
          <p:cNvCxnSpPr>
            <a:stCxn id="118" idx="1"/>
          </p:cNvCxnSpPr>
          <p:nvPr/>
        </p:nvCxnSpPr>
        <p:spPr bwMode="auto">
          <a:xfrm>
            <a:off x="2782359" y="2692552"/>
            <a:ext cx="5165865" cy="135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" name="Rectangle 117"/>
          <p:cNvSpPr/>
          <p:nvPr/>
        </p:nvSpPr>
        <p:spPr>
          <a:xfrm>
            <a:off x="2782359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34887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450682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17164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169692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485487" y="242757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26" name="Straight Connector 125"/>
          <p:cNvCxnSpPr>
            <a:stCxn id="127" idx="1"/>
          </p:cNvCxnSpPr>
          <p:nvPr/>
        </p:nvCxnSpPr>
        <p:spPr bwMode="auto">
          <a:xfrm>
            <a:off x="2782359" y="3327100"/>
            <a:ext cx="5165865" cy="13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Rectangle 126"/>
          <p:cNvSpPr/>
          <p:nvPr/>
        </p:nvSpPr>
        <p:spPr>
          <a:xfrm>
            <a:off x="2782359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134887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450682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817164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169692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485487" y="3062119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35" name="Straight Connector 134"/>
          <p:cNvCxnSpPr>
            <a:stCxn id="136" idx="1"/>
          </p:cNvCxnSpPr>
          <p:nvPr/>
        </p:nvCxnSpPr>
        <p:spPr bwMode="auto">
          <a:xfrm>
            <a:off x="2782359" y="3964816"/>
            <a:ext cx="5165865" cy="13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" name="Rectangle 135"/>
          <p:cNvSpPr/>
          <p:nvPr/>
        </p:nvSpPr>
        <p:spPr>
          <a:xfrm>
            <a:off x="2782359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134887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50682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817164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169692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85487" y="369983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44" name="Straight Connector 143"/>
          <p:cNvCxnSpPr>
            <a:stCxn id="145" idx="1"/>
          </p:cNvCxnSpPr>
          <p:nvPr/>
        </p:nvCxnSpPr>
        <p:spPr bwMode="auto">
          <a:xfrm>
            <a:off x="2782359" y="4587606"/>
            <a:ext cx="5165865" cy="13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5" name="Rectangle 144"/>
          <p:cNvSpPr/>
          <p:nvPr/>
        </p:nvSpPr>
        <p:spPr>
          <a:xfrm>
            <a:off x="2782359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134887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450682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817164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169692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485487" y="4322625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2805658" y="5226399"/>
            <a:ext cx="5142566" cy="124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" name="Rectangle 153"/>
          <p:cNvSpPr/>
          <p:nvPr/>
        </p:nvSpPr>
        <p:spPr>
          <a:xfrm>
            <a:off x="2782359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134887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3450682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17164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169692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485487" y="4960341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6932248" y="2455367"/>
            <a:ext cx="614042" cy="606743"/>
            <a:chOff x="7122124" y="5061211"/>
            <a:chExt cx="614042" cy="606743"/>
          </a:xfrm>
        </p:grpSpPr>
        <p:sp>
          <p:nvSpPr>
            <p:cNvPr id="234" name="Right Triangle 233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Right Triangle 235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7554549" y="1789855"/>
            <a:ext cx="393675" cy="37004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6918665" y="4990036"/>
            <a:ext cx="614042" cy="606743"/>
            <a:chOff x="7122124" y="5061211"/>
            <a:chExt cx="614042" cy="606743"/>
          </a:xfrm>
        </p:grpSpPr>
        <p:sp>
          <p:nvSpPr>
            <p:cNvPr id="222" name="Right Triangle 221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ight Triangle 222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925457" y="4349651"/>
            <a:ext cx="614042" cy="606743"/>
            <a:chOff x="7122124" y="5061211"/>
            <a:chExt cx="614042" cy="606743"/>
          </a:xfrm>
        </p:grpSpPr>
        <p:sp>
          <p:nvSpPr>
            <p:cNvPr id="225" name="Right Triangle 224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ight Triangle 225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932249" y="3070183"/>
            <a:ext cx="614042" cy="606743"/>
            <a:chOff x="7122124" y="5061211"/>
            <a:chExt cx="614042" cy="606743"/>
          </a:xfrm>
        </p:grpSpPr>
        <p:sp>
          <p:nvSpPr>
            <p:cNvPr id="231" name="Right Triangle 230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Right Triangle 231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933546" y="3710568"/>
            <a:ext cx="614042" cy="606743"/>
            <a:chOff x="7122124" y="5061211"/>
            <a:chExt cx="614042" cy="606743"/>
          </a:xfrm>
        </p:grpSpPr>
        <p:sp>
          <p:nvSpPr>
            <p:cNvPr id="228" name="Right Triangle 227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Right Triangle 228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3" name="TextBox 162"/>
          <p:cNvSpPr txBox="1"/>
          <p:nvPr/>
        </p:nvSpPr>
        <p:spPr>
          <a:xfrm rot="5400000">
            <a:off x="5964329" y="3401553"/>
            <a:ext cx="3700445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kern="0" spc="440" dirty="0">
                <a:solidFill>
                  <a:schemeClr val="bg1"/>
                </a:solidFill>
                <a:latin typeface="Gill Sans Light"/>
                <a:cs typeface="Gill Sans Light"/>
              </a:rPr>
              <a:t>  </a:t>
            </a:r>
            <a:r>
              <a:rPr lang="en-US" sz="2000" kern="0" spc="440" dirty="0" smtClean="0">
                <a:solidFill>
                  <a:schemeClr val="bg1"/>
                </a:solidFill>
                <a:latin typeface="Gill Sans Light"/>
                <a:cs typeface="Gill Sans Light"/>
              </a:rPr>
              <a:t>Network Router</a:t>
            </a:r>
            <a:endParaRPr lang="en-US" sz="2000" kern="0" spc="44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721302" y="1671925"/>
            <a:ext cx="5614726" cy="3955446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65" name="Left-Right Arrow 164"/>
          <p:cNvSpPr/>
          <p:nvPr/>
        </p:nvSpPr>
        <p:spPr>
          <a:xfrm>
            <a:off x="7957845" y="1827116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445" y="4331630"/>
            <a:ext cx="81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Gill Sans Light"/>
                <a:cs typeface="Gill Sans Light"/>
              </a:rPr>
              <a:t>QP</a:t>
            </a:r>
          </a:p>
          <a:p>
            <a:pPr algn="ctr">
              <a:lnSpc>
                <a:spcPts val="1800"/>
              </a:lnSpc>
            </a:pPr>
            <a:r>
              <a:rPr lang="en-US" sz="2000" dirty="0" err="1" smtClean="0">
                <a:latin typeface="Gill Sans Light"/>
                <a:cs typeface="Gill Sans Light"/>
              </a:rPr>
              <a:t>dir</a:t>
            </a:r>
            <a:endParaRPr lang="en-US" sz="2000" dirty="0">
              <a:latin typeface="Gill Sans Light"/>
              <a:cs typeface="Gill Sans Light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6947129" y="1806892"/>
            <a:ext cx="614042" cy="606743"/>
            <a:chOff x="7122124" y="5061211"/>
            <a:chExt cx="614042" cy="606743"/>
          </a:xfrm>
        </p:grpSpPr>
        <p:sp>
          <p:nvSpPr>
            <p:cNvPr id="241" name="Right Triangle 240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Right Triangle 241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6" name="Left-Right Arrow 165"/>
          <p:cNvSpPr/>
          <p:nvPr/>
        </p:nvSpPr>
        <p:spPr>
          <a:xfrm>
            <a:off x="7957845" y="2461664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67" name="Left-Right Arrow 166"/>
          <p:cNvSpPr/>
          <p:nvPr/>
        </p:nvSpPr>
        <p:spPr>
          <a:xfrm>
            <a:off x="7958384" y="3116519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68" name="Left-Right Arrow 167"/>
          <p:cNvSpPr/>
          <p:nvPr/>
        </p:nvSpPr>
        <p:spPr>
          <a:xfrm>
            <a:off x="7958384" y="3726950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69" name="Left-Right Arrow 168"/>
          <p:cNvSpPr/>
          <p:nvPr/>
        </p:nvSpPr>
        <p:spPr>
          <a:xfrm>
            <a:off x="7958384" y="4316239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70" name="Left-Right Arrow 169"/>
          <p:cNvSpPr/>
          <p:nvPr/>
        </p:nvSpPr>
        <p:spPr>
          <a:xfrm>
            <a:off x="7958384" y="4950787"/>
            <a:ext cx="819629" cy="52430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3869177" y="1874989"/>
            <a:ext cx="1361265" cy="2482317"/>
          </a:xfrm>
          <a:custGeom>
            <a:avLst/>
            <a:gdLst>
              <a:gd name="connsiteX0" fmla="*/ 0 w 1361265"/>
              <a:gd name="connsiteY0" fmla="*/ 179453 h 2482317"/>
              <a:gd name="connsiteX1" fmla="*/ 1255948 w 1361265"/>
              <a:gd name="connsiteY1" fmla="*/ 235280 h 2482317"/>
              <a:gd name="connsiteX2" fmla="*/ 1283858 w 1361265"/>
              <a:gd name="connsiteY2" fmla="*/ 2482317 h 24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265" h="2482317">
                <a:moveTo>
                  <a:pt x="0" y="179453"/>
                </a:moveTo>
                <a:cubicBezTo>
                  <a:pt x="520986" y="15461"/>
                  <a:pt x="1041972" y="-148531"/>
                  <a:pt x="1255948" y="235280"/>
                </a:cubicBezTo>
                <a:cubicBezTo>
                  <a:pt x="1469924" y="619091"/>
                  <a:pt x="1293161" y="2100833"/>
                  <a:pt x="1283858" y="2482317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4884489" y="2622221"/>
            <a:ext cx="1998963" cy="1776955"/>
          </a:xfrm>
          <a:custGeom>
            <a:avLst/>
            <a:gdLst>
              <a:gd name="connsiteX0" fmla="*/ 45266 w 1998963"/>
              <a:gd name="connsiteY0" fmla="*/ 1776955 h 1776955"/>
              <a:gd name="connsiteX1" fmla="*/ 254591 w 1998963"/>
              <a:gd name="connsiteY1" fmla="*/ 185886 h 1776955"/>
              <a:gd name="connsiteX2" fmla="*/ 1998963 w 1998963"/>
              <a:gd name="connsiteY2" fmla="*/ 32361 h 17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963" h="1776955">
                <a:moveTo>
                  <a:pt x="45266" y="1776955"/>
                </a:moveTo>
                <a:cubicBezTo>
                  <a:pt x="-12880" y="1126803"/>
                  <a:pt x="-71025" y="476652"/>
                  <a:pt x="254591" y="185886"/>
                </a:cubicBezTo>
                <a:cubicBezTo>
                  <a:pt x="580207" y="-104880"/>
                  <a:pt x="1998963" y="32361"/>
                  <a:pt x="1998963" y="32361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5054034" y="2717800"/>
            <a:ext cx="1910638" cy="1639506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3715634" y="2305663"/>
            <a:ext cx="1255986" cy="2507985"/>
          </a:xfrm>
          <a:custGeom>
            <a:avLst/>
            <a:gdLst>
              <a:gd name="connsiteX0" fmla="*/ 1255986 w 1255986"/>
              <a:gd name="connsiteY0" fmla="*/ 2316822 h 2507985"/>
              <a:gd name="connsiteX1" fmla="*/ 125633 w 1255986"/>
              <a:gd name="connsiteY1" fmla="*/ 2274951 h 2507985"/>
              <a:gd name="connsiteX2" fmla="*/ 27948 w 1255986"/>
              <a:gd name="connsiteY2" fmla="*/ 0 h 250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986" h="2507985">
                <a:moveTo>
                  <a:pt x="1255986" y="2316822"/>
                </a:moveTo>
                <a:cubicBezTo>
                  <a:pt x="793146" y="2488955"/>
                  <a:pt x="330306" y="2661088"/>
                  <a:pt x="125633" y="2274951"/>
                </a:cubicBezTo>
                <a:cubicBezTo>
                  <a:pt x="-79040" y="1888814"/>
                  <a:pt x="27948" y="0"/>
                  <a:pt x="27948" y="0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325087" y="1644011"/>
            <a:ext cx="837144" cy="81005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3989752" y="1913591"/>
            <a:ext cx="3017066" cy="735477"/>
          </a:xfrm>
          <a:custGeom>
            <a:avLst/>
            <a:gdLst>
              <a:gd name="connsiteX0" fmla="*/ 0 w 2832860"/>
              <a:gd name="connsiteY0" fmla="*/ 0 h 735477"/>
              <a:gd name="connsiteX1" fmla="*/ 2288616 w 2832860"/>
              <a:gd name="connsiteY1" fmla="*/ 125611 h 735477"/>
              <a:gd name="connsiteX2" fmla="*/ 2414211 w 2832860"/>
              <a:gd name="connsiteY2" fmla="*/ 669924 h 735477"/>
              <a:gd name="connsiteX3" fmla="*/ 2832860 w 2832860"/>
              <a:gd name="connsiteY3" fmla="*/ 725751 h 7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860" h="735477">
                <a:moveTo>
                  <a:pt x="0" y="0"/>
                </a:moveTo>
                <a:cubicBezTo>
                  <a:pt x="943124" y="6978"/>
                  <a:pt x="1886248" y="13957"/>
                  <a:pt x="2288616" y="125611"/>
                </a:cubicBezTo>
                <a:cubicBezTo>
                  <a:pt x="2690984" y="237265"/>
                  <a:pt x="2323504" y="569901"/>
                  <a:pt x="2414211" y="669924"/>
                </a:cubicBezTo>
                <a:cubicBezTo>
                  <a:pt x="2504918" y="769947"/>
                  <a:pt x="2832860" y="725751"/>
                  <a:pt x="2832860" y="725751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2" name="Freeform 191"/>
          <p:cNvSpPr/>
          <p:nvPr/>
        </p:nvSpPr>
        <p:spPr>
          <a:xfrm flipV="1">
            <a:off x="3813804" y="2299607"/>
            <a:ext cx="3118401" cy="493416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40525" y="5226399"/>
            <a:ext cx="626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Data handling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NI unrolls to cache-block-sized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62418" y="162560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7342098" y="174752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7352258" y="184912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7362418" y="193040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7367498" y="155829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7352258" y="168656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7372578" y="177800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H="1">
            <a:off x="7382738" y="190373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Freeform 208"/>
          <p:cNvSpPr/>
          <p:nvPr/>
        </p:nvSpPr>
        <p:spPr>
          <a:xfrm>
            <a:off x="4416018" y="2579665"/>
            <a:ext cx="2519680" cy="1484335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10" name="Freeform 209"/>
          <p:cNvSpPr/>
          <p:nvPr/>
        </p:nvSpPr>
        <p:spPr>
          <a:xfrm>
            <a:off x="5076418" y="2660945"/>
            <a:ext cx="1849120" cy="1415755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5726658" y="2733041"/>
            <a:ext cx="1219200" cy="1330959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12" name="Freeform 211"/>
          <p:cNvSpPr/>
          <p:nvPr/>
        </p:nvSpPr>
        <p:spPr>
          <a:xfrm>
            <a:off x="6458178" y="2834641"/>
            <a:ext cx="467360" cy="1254759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397218" y="1337659"/>
            <a:ext cx="1442720" cy="83099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Outgoing requests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397218" y="1327499"/>
            <a:ext cx="1442720" cy="83099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Incoming replies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998" y="4254500"/>
            <a:ext cx="184666" cy="30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7" name="Freeform 236"/>
          <p:cNvSpPr/>
          <p:nvPr/>
        </p:nvSpPr>
        <p:spPr>
          <a:xfrm>
            <a:off x="3859567" y="2339526"/>
            <a:ext cx="1103399" cy="2351006"/>
          </a:xfrm>
          <a:custGeom>
            <a:avLst/>
            <a:gdLst>
              <a:gd name="connsiteX0" fmla="*/ 1255986 w 1255986"/>
              <a:gd name="connsiteY0" fmla="*/ 2316822 h 2507985"/>
              <a:gd name="connsiteX1" fmla="*/ 125633 w 1255986"/>
              <a:gd name="connsiteY1" fmla="*/ 2274951 h 2507985"/>
              <a:gd name="connsiteX2" fmla="*/ 27948 w 1255986"/>
              <a:gd name="connsiteY2" fmla="*/ 0 h 250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986" h="2507985">
                <a:moveTo>
                  <a:pt x="1255986" y="2316822"/>
                </a:moveTo>
                <a:cubicBezTo>
                  <a:pt x="793146" y="2488955"/>
                  <a:pt x="330306" y="2661088"/>
                  <a:pt x="125633" y="2274951"/>
                </a:cubicBezTo>
                <a:cubicBezTo>
                  <a:pt x="-79040" y="1888814"/>
                  <a:pt x="27948" y="0"/>
                  <a:pt x="27948" y="0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-257315" y="5581999"/>
            <a:ext cx="860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Data transfer completed. Repeat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 QP interactions to write CQ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6720997" y="2225629"/>
            <a:ext cx="837144" cy="81005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93471" y="1885553"/>
            <a:ext cx="310769" cy="461665"/>
            <a:chOff x="-2791004" y="1332729"/>
            <a:chExt cx="310769" cy="461665"/>
          </a:xfrm>
        </p:grpSpPr>
        <p:sp>
          <p:nvSpPr>
            <p:cNvPr id="14" name="Rectangle 13"/>
            <p:cNvSpPr/>
            <p:nvPr/>
          </p:nvSpPr>
          <p:spPr>
            <a:xfrm>
              <a:off x="-2764118" y="1434353"/>
              <a:ext cx="283883" cy="3137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91004" y="1332729"/>
              <a:ext cx="295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$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7033719" y="2459892"/>
            <a:ext cx="310769" cy="461665"/>
            <a:chOff x="-2791004" y="1332729"/>
            <a:chExt cx="310769" cy="461665"/>
          </a:xfrm>
        </p:grpSpPr>
        <p:sp>
          <p:nvSpPr>
            <p:cNvPr id="198" name="Rectangle 197"/>
            <p:cNvSpPr/>
            <p:nvPr/>
          </p:nvSpPr>
          <p:spPr>
            <a:xfrm>
              <a:off x="-2764118" y="1434353"/>
              <a:ext cx="283883" cy="3137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-2791004" y="1332729"/>
              <a:ext cx="295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$</a:t>
              </a: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8653529" y="141993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8647179" y="157233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634479" y="171838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621779" y="186443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226551" y="2093531"/>
            <a:ext cx="236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Core writes WQ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24115" y="2496424"/>
            <a:ext cx="209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NI reads WQ 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39056" y="1568799"/>
            <a:ext cx="236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QP interactions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209173" y="2148505"/>
            <a:ext cx="236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NI writes CQ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Core reads CQ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24" y="5111788"/>
            <a:ext cx="2345257" cy="954107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Bandwidth</a:t>
            </a:r>
            <a:r>
              <a:rPr lang="en-US" sz="2800" dirty="0" smtClean="0">
                <a:latin typeface="Gill Sans Light"/>
                <a:cs typeface="Gill Sans Light"/>
              </a:rPr>
              <a:t>  </a:t>
            </a:r>
            <a:r>
              <a:rPr lang="en-US" sz="2400" b="1" dirty="0" smtClean="0">
                <a:latin typeface="Gill Sans Light"/>
                <a:ea typeface="Zapf Dingbats"/>
                <a:cs typeface="Gill Sans Light"/>
                <a:sym typeface="Zapf Dingbats"/>
              </a:rPr>
              <a:t>✓</a:t>
            </a:r>
            <a:r>
              <a:rPr lang="en-US" sz="2800" dirty="0">
                <a:latin typeface="Gill Sans Light"/>
                <a:cs typeface="Gill Sans Light"/>
              </a:rPr>
              <a:t>	</a:t>
            </a:r>
            <a:endParaRPr lang="en-US" sz="2800" dirty="0" smtClean="0">
              <a:latin typeface="Gill Sans Light"/>
              <a:cs typeface="Gill Sans Light"/>
            </a:endParaRPr>
          </a:p>
          <a:p>
            <a:r>
              <a:rPr lang="en-US" sz="2800" dirty="0">
                <a:solidFill>
                  <a:srgbClr val="FF0000"/>
                </a:solidFill>
                <a:latin typeface="Gill Sans Light"/>
                <a:cs typeface="Gill Sans Light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atency</a:t>
            </a:r>
            <a:r>
              <a:rPr lang="en-US" sz="2800" dirty="0" smtClean="0">
                <a:latin typeface="Gill Sans Light"/>
                <a:cs typeface="Gill Sans Light"/>
              </a:rPr>
              <a:t> 	  </a:t>
            </a:r>
            <a:r>
              <a:rPr lang="en-US" sz="2400" b="1" dirty="0" smtClean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✗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 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513972" y="2984499"/>
            <a:ext cx="2286378" cy="1524853"/>
            <a:chOff x="513972" y="2984499"/>
            <a:chExt cx="2286378" cy="1524853"/>
          </a:xfrm>
        </p:grpSpPr>
        <p:grpSp>
          <p:nvGrpSpPr>
            <p:cNvPr id="27" name="Group 26"/>
            <p:cNvGrpSpPr/>
            <p:nvPr/>
          </p:nvGrpSpPr>
          <p:grpSpPr>
            <a:xfrm>
              <a:off x="513972" y="2984499"/>
              <a:ext cx="1831847" cy="1524853"/>
              <a:chOff x="596522" y="3346449"/>
              <a:chExt cx="1831847" cy="1524853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685800" y="3511550"/>
                <a:ext cx="1485899" cy="1289049"/>
              </a:xfrm>
              <a:prstGeom prst="rect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24959" y="4284035"/>
                <a:ext cx="545041" cy="4657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1384300" y="3536950"/>
                <a:ext cx="737901" cy="584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 rot="19624192">
                <a:off x="1383923" y="3570905"/>
                <a:ext cx="768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LLC</a:t>
                </a: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435101" y="4273551"/>
                <a:ext cx="730250" cy="51435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1401267" y="4262161"/>
                <a:ext cx="1027102" cy="60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NOC router</a:t>
                </a: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946150" y="3536950"/>
                <a:ext cx="325151" cy="584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 rot="19624192">
                <a:off x="596522" y="4250356"/>
                <a:ext cx="768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core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 rot="16200000">
                <a:off x="688061" y="3490992"/>
                <a:ext cx="750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dir</a:t>
                </a:r>
                <a:endPara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679575" y="4121150"/>
                <a:ext cx="0" cy="1460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 flipV="1">
                <a:off x="1263650" y="4108450"/>
                <a:ext cx="177800" cy="165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stCxn id="248" idx="1"/>
              </p:cNvCxnSpPr>
              <p:nvPr/>
            </p:nvCxnSpPr>
            <p:spPr>
              <a:xfrm flipH="1" flipV="1">
                <a:off x="1276350" y="4530725"/>
                <a:ext cx="15875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5" name="Straight Connector 254"/>
            <p:cNvCxnSpPr/>
            <p:nvPr/>
          </p:nvCxnSpPr>
          <p:spPr bwMode="auto">
            <a:xfrm>
              <a:off x="2095500" y="3143250"/>
              <a:ext cx="704850" cy="5524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2095500" y="4222750"/>
              <a:ext cx="698500" cy="215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62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7" grpId="0"/>
      <p:bldP spid="7" grpId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4" grpId="3" animBg="1"/>
      <p:bldP spid="184" grpId="4" animBg="1"/>
      <p:bldP spid="187" grpId="0" animBg="1"/>
      <p:bldP spid="187" grpId="1" animBg="1"/>
      <p:bldP spid="189" grpId="0" animBg="1"/>
      <p:bldP spid="189" grpId="1" animBg="1"/>
      <p:bldP spid="189" grpId="2" animBg="1"/>
      <p:bldP spid="192" grpId="0" animBg="1"/>
      <p:bldP spid="192" grpId="1" animBg="1"/>
      <p:bldP spid="192" grpId="2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03" grpId="0" animBg="1"/>
      <p:bldP spid="203" grpId="1" animBg="1"/>
      <p:bldP spid="205" grpId="0" animBg="1"/>
      <p:bldP spid="205" grpId="1" animBg="1"/>
      <p:bldP spid="237" grpId="0" animBg="1"/>
      <p:bldP spid="239" grpId="0"/>
      <p:bldP spid="239" grpId="1"/>
      <p:bldP spid="116" grpId="0" animBg="1"/>
      <p:bldP spid="116" grpId="1" animBg="1"/>
      <p:bldP spid="181" grpId="0" animBg="1"/>
      <p:bldP spid="181" grpId="1" animBg="1"/>
      <p:bldP spid="182" grpId="0" animBg="1"/>
      <p:bldP spid="182" grpId="1" animBg="1"/>
      <p:bldP spid="185" grpId="0" animBg="1"/>
      <p:bldP spid="185" grpId="1" animBg="1"/>
      <p:bldP spid="186" grpId="0" animBg="1"/>
      <p:bldP spid="186" grpId="1" animBg="1"/>
      <p:bldP spid="177" grpId="0"/>
      <p:bldP spid="177" grpId="1"/>
      <p:bldP spid="178" grpId="0"/>
      <p:bldP spid="178" grpId="1"/>
      <p:bldP spid="193" grpId="0"/>
      <p:bldP spid="193" grpId="1"/>
      <p:bldP spid="193" grpId="2"/>
      <p:bldP spid="240" grpId="2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Design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64329" y="2095207"/>
            <a:ext cx="4004224" cy="3745509"/>
            <a:chOff x="1399458" y="1415688"/>
            <a:chExt cx="4572000" cy="46353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99458" y="6034878"/>
              <a:ext cx="4572000" cy="16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431811" y="1415688"/>
              <a:ext cx="6796" cy="4585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 rot="16200000">
            <a:off x="1237074" y="3805945"/>
            <a:ext cx="1676711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Bandwidth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8501" y="6018750"/>
            <a:ext cx="1262235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Latency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08847" y="2400076"/>
            <a:ext cx="968791" cy="965253"/>
            <a:chOff x="7122124" y="5061211"/>
            <a:chExt cx="614042" cy="606743"/>
          </a:xfrm>
        </p:grpSpPr>
        <p:sp>
          <p:nvSpPr>
            <p:cNvPr id="14" name="Right Triangle 13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2898482" y="2248955"/>
            <a:ext cx="1178551" cy="1055899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9407" y="2482305"/>
            <a:ext cx="10592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Target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1907" y="1834605"/>
            <a:ext cx="1320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Edge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52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6491753" y="4320305"/>
            <a:ext cx="1663701" cy="1642799"/>
            <a:chOff x="4312285" y="4328493"/>
            <a:chExt cx="1663701" cy="1642799"/>
          </a:xfrm>
        </p:grpSpPr>
        <p:sp>
          <p:nvSpPr>
            <p:cNvPr id="372" name="Rectangle 371"/>
            <p:cNvSpPr/>
            <p:nvPr/>
          </p:nvSpPr>
          <p:spPr>
            <a:xfrm>
              <a:off x="435384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70" name="Right Triangle 369"/>
            <p:cNvSpPr/>
            <p:nvPr/>
          </p:nvSpPr>
          <p:spPr>
            <a:xfrm rot="2711738">
              <a:off x="451160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Right Triangle 370"/>
            <p:cNvSpPr/>
            <p:nvPr/>
          </p:nvSpPr>
          <p:spPr>
            <a:xfrm rot="8094803">
              <a:off x="439061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61419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76" name="Right Triangle 375"/>
            <p:cNvSpPr/>
            <p:nvPr/>
          </p:nvSpPr>
          <p:spPr>
            <a:xfrm rot="2711738">
              <a:off x="477195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Right Triangle 376"/>
            <p:cNvSpPr/>
            <p:nvPr/>
          </p:nvSpPr>
          <p:spPr>
            <a:xfrm rot="8094803">
              <a:off x="465096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87454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86" name="Right Triangle 385"/>
            <p:cNvSpPr/>
            <p:nvPr/>
          </p:nvSpPr>
          <p:spPr>
            <a:xfrm rot="2711738">
              <a:off x="503230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Right Triangle 386"/>
            <p:cNvSpPr/>
            <p:nvPr/>
          </p:nvSpPr>
          <p:spPr>
            <a:xfrm rot="8094803">
              <a:off x="491131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513489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91" name="Right Triangle 390"/>
            <p:cNvSpPr/>
            <p:nvPr/>
          </p:nvSpPr>
          <p:spPr>
            <a:xfrm rot="2711738">
              <a:off x="529265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Right Triangle 391"/>
            <p:cNvSpPr/>
            <p:nvPr/>
          </p:nvSpPr>
          <p:spPr>
            <a:xfrm rot="8094803">
              <a:off x="517166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39524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96" name="Right Triangle 395"/>
            <p:cNvSpPr/>
            <p:nvPr/>
          </p:nvSpPr>
          <p:spPr>
            <a:xfrm rot="2711738">
              <a:off x="555300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Right Triangle 396"/>
            <p:cNvSpPr/>
            <p:nvPr/>
          </p:nvSpPr>
          <p:spPr>
            <a:xfrm rot="8094803">
              <a:off x="543201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655599" y="43559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01" name="Right Triangle 400"/>
            <p:cNvSpPr/>
            <p:nvPr/>
          </p:nvSpPr>
          <p:spPr>
            <a:xfrm rot="2711738">
              <a:off x="5813358" y="43880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Right Triangle 401"/>
            <p:cNvSpPr/>
            <p:nvPr/>
          </p:nvSpPr>
          <p:spPr>
            <a:xfrm rot="8094803">
              <a:off x="5692362" y="45069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5384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06" name="Right Triangle 405"/>
            <p:cNvSpPr/>
            <p:nvPr/>
          </p:nvSpPr>
          <p:spPr>
            <a:xfrm rot="2711738">
              <a:off x="451160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Right Triangle 406"/>
            <p:cNvSpPr/>
            <p:nvPr/>
          </p:nvSpPr>
          <p:spPr>
            <a:xfrm rot="8094803">
              <a:off x="439061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61419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11" name="Right Triangle 410"/>
            <p:cNvSpPr/>
            <p:nvPr/>
          </p:nvSpPr>
          <p:spPr>
            <a:xfrm rot="2711738">
              <a:off x="477195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Right Triangle 411"/>
            <p:cNvSpPr/>
            <p:nvPr/>
          </p:nvSpPr>
          <p:spPr>
            <a:xfrm rot="8094803">
              <a:off x="465096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87454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16" name="Right Triangle 415"/>
            <p:cNvSpPr/>
            <p:nvPr/>
          </p:nvSpPr>
          <p:spPr>
            <a:xfrm rot="2711738">
              <a:off x="503230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Right Triangle 416"/>
            <p:cNvSpPr/>
            <p:nvPr/>
          </p:nvSpPr>
          <p:spPr>
            <a:xfrm rot="8094803">
              <a:off x="491131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513489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21" name="Right Triangle 420"/>
            <p:cNvSpPr/>
            <p:nvPr/>
          </p:nvSpPr>
          <p:spPr>
            <a:xfrm rot="2711738">
              <a:off x="529265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Right Triangle 421"/>
            <p:cNvSpPr/>
            <p:nvPr/>
          </p:nvSpPr>
          <p:spPr>
            <a:xfrm rot="8094803">
              <a:off x="517166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9524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26" name="Right Triangle 425"/>
            <p:cNvSpPr/>
            <p:nvPr/>
          </p:nvSpPr>
          <p:spPr>
            <a:xfrm rot="2711738">
              <a:off x="555300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Right Triangle 426"/>
            <p:cNvSpPr/>
            <p:nvPr/>
          </p:nvSpPr>
          <p:spPr>
            <a:xfrm rot="8094803">
              <a:off x="543201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655599" y="46163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1" name="Right Triangle 430"/>
            <p:cNvSpPr/>
            <p:nvPr/>
          </p:nvSpPr>
          <p:spPr>
            <a:xfrm rot="2711738">
              <a:off x="5813358" y="46483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Right Triangle 431"/>
            <p:cNvSpPr/>
            <p:nvPr/>
          </p:nvSpPr>
          <p:spPr>
            <a:xfrm rot="8094803">
              <a:off x="5692362" y="47672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35384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6" name="Right Triangle 435"/>
            <p:cNvSpPr/>
            <p:nvPr/>
          </p:nvSpPr>
          <p:spPr>
            <a:xfrm rot="2711738">
              <a:off x="451160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Right Triangle 436"/>
            <p:cNvSpPr/>
            <p:nvPr/>
          </p:nvSpPr>
          <p:spPr>
            <a:xfrm rot="8094803">
              <a:off x="439061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461419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1" name="Right Triangle 440"/>
            <p:cNvSpPr/>
            <p:nvPr/>
          </p:nvSpPr>
          <p:spPr>
            <a:xfrm rot="2711738">
              <a:off x="477195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Right Triangle 441"/>
            <p:cNvSpPr/>
            <p:nvPr/>
          </p:nvSpPr>
          <p:spPr>
            <a:xfrm rot="8094803">
              <a:off x="465096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7454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6" name="Right Triangle 445"/>
            <p:cNvSpPr/>
            <p:nvPr/>
          </p:nvSpPr>
          <p:spPr>
            <a:xfrm rot="2711738">
              <a:off x="503230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Right Triangle 446"/>
            <p:cNvSpPr/>
            <p:nvPr/>
          </p:nvSpPr>
          <p:spPr>
            <a:xfrm rot="8094803">
              <a:off x="491131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13489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1" name="Right Triangle 450"/>
            <p:cNvSpPr/>
            <p:nvPr/>
          </p:nvSpPr>
          <p:spPr>
            <a:xfrm rot="2711738">
              <a:off x="529265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Right Triangle 451"/>
            <p:cNvSpPr/>
            <p:nvPr/>
          </p:nvSpPr>
          <p:spPr>
            <a:xfrm rot="8094803">
              <a:off x="517166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39524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6" name="Right Triangle 455"/>
            <p:cNvSpPr/>
            <p:nvPr/>
          </p:nvSpPr>
          <p:spPr>
            <a:xfrm rot="2711738">
              <a:off x="555300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Right Triangle 456"/>
            <p:cNvSpPr/>
            <p:nvPr/>
          </p:nvSpPr>
          <p:spPr>
            <a:xfrm rot="8094803">
              <a:off x="543201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655599" y="48766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61" name="Right Triangle 460"/>
            <p:cNvSpPr/>
            <p:nvPr/>
          </p:nvSpPr>
          <p:spPr>
            <a:xfrm rot="2711738">
              <a:off x="5813358" y="49087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Right Triangle 461"/>
            <p:cNvSpPr/>
            <p:nvPr/>
          </p:nvSpPr>
          <p:spPr>
            <a:xfrm rot="8094803">
              <a:off x="5692362" y="50276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34749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66" name="Right Triangle 465"/>
            <p:cNvSpPr/>
            <p:nvPr/>
          </p:nvSpPr>
          <p:spPr>
            <a:xfrm rot="2711738">
              <a:off x="450525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Right Triangle 466"/>
            <p:cNvSpPr/>
            <p:nvPr/>
          </p:nvSpPr>
          <p:spPr>
            <a:xfrm rot="8094803">
              <a:off x="438426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60784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71" name="Right Triangle 470"/>
            <p:cNvSpPr/>
            <p:nvPr/>
          </p:nvSpPr>
          <p:spPr>
            <a:xfrm rot="2711738">
              <a:off x="476560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Right Triangle 471"/>
            <p:cNvSpPr/>
            <p:nvPr/>
          </p:nvSpPr>
          <p:spPr>
            <a:xfrm rot="8094803">
              <a:off x="464461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6819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76" name="Right Triangle 475"/>
            <p:cNvSpPr/>
            <p:nvPr/>
          </p:nvSpPr>
          <p:spPr>
            <a:xfrm rot="2711738">
              <a:off x="502595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Right Triangle 476"/>
            <p:cNvSpPr/>
            <p:nvPr/>
          </p:nvSpPr>
          <p:spPr>
            <a:xfrm rot="8094803">
              <a:off x="490496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512854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" name="Right Triangle 480"/>
            <p:cNvSpPr/>
            <p:nvPr/>
          </p:nvSpPr>
          <p:spPr>
            <a:xfrm rot="2711738">
              <a:off x="528630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Right Triangle 481"/>
            <p:cNvSpPr/>
            <p:nvPr/>
          </p:nvSpPr>
          <p:spPr>
            <a:xfrm rot="8094803">
              <a:off x="516531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38889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6" name="Right Triangle 485"/>
            <p:cNvSpPr/>
            <p:nvPr/>
          </p:nvSpPr>
          <p:spPr>
            <a:xfrm rot="2711738">
              <a:off x="554665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Right Triangle 486"/>
            <p:cNvSpPr/>
            <p:nvPr/>
          </p:nvSpPr>
          <p:spPr>
            <a:xfrm rot="8094803">
              <a:off x="542566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649249" y="51370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1" name="Right Triangle 490"/>
            <p:cNvSpPr/>
            <p:nvPr/>
          </p:nvSpPr>
          <p:spPr>
            <a:xfrm rot="2711738">
              <a:off x="5807008" y="51690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Right Triangle 491"/>
            <p:cNvSpPr/>
            <p:nvPr/>
          </p:nvSpPr>
          <p:spPr>
            <a:xfrm rot="8094803">
              <a:off x="5686012" y="52879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34749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6" name="Right Triangle 495"/>
            <p:cNvSpPr/>
            <p:nvPr/>
          </p:nvSpPr>
          <p:spPr>
            <a:xfrm rot="2711738">
              <a:off x="450525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Right Triangle 496"/>
            <p:cNvSpPr/>
            <p:nvPr/>
          </p:nvSpPr>
          <p:spPr>
            <a:xfrm rot="8094803">
              <a:off x="438426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60784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1" name="Right Triangle 500"/>
            <p:cNvSpPr/>
            <p:nvPr/>
          </p:nvSpPr>
          <p:spPr>
            <a:xfrm rot="2711738">
              <a:off x="476560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Right Triangle 501"/>
            <p:cNvSpPr/>
            <p:nvPr/>
          </p:nvSpPr>
          <p:spPr>
            <a:xfrm rot="8094803">
              <a:off x="464461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6819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6" name="Right Triangle 505"/>
            <p:cNvSpPr/>
            <p:nvPr/>
          </p:nvSpPr>
          <p:spPr>
            <a:xfrm rot="2711738">
              <a:off x="502595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Right Triangle 506"/>
            <p:cNvSpPr/>
            <p:nvPr/>
          </p:nvSpPr>
          <p:spPr>
            <a:xfrm rot="8094803">
              <a:off x="490496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512854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1" name="Right Triangle 510"/>
            <p:cNvSpPr/>
            <p:nvPr/>
          </p:nvSpPr>
          <p:spPr>
            <a:xfrm rot="2711738">
              <a:off x="528630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Right Triangle 511"/>
            <p:cNvSpPr/>
            <p:nvPr/>
          </p:nvSpPr>
          <p:spPr>
            <a:xfrm rot="8094803">
              <a:off x="516531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538889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6" name="Right Triangle 515"/>
            <p:cNvSpPr/>
            <p:nvPr/>
          </p:nvSpPr>
          <p:spPr>
            <a:xfrm rot="2711738">
              <a:off x="554665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Right Triangle 516"/>
            <p:cNvSpPr/>
            <p:nvPr/>
          </p:nvSpPr>
          <p:spPr>
            <a:xfrm rot="8094803">
              <a:off x="542566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5649249" y="539737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1" name="Right Triangle 520"/>
            <p:cNvSpPr/>
            <p:nvPr/>
          </p:nvSpPr>
          <p:spPr>
            <a:xfrm rot="2711738">
              <a:off x="5807008" y="542943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Right Triangle 521"/>
            <p:cNvSpPr/>
            <p:nvPr/>
          </p:nvSpPr>
          <p:spPr>
            <a:xfrm rot="8094803">
              <a:off x="5686012" y="554831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434749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6" name="Right Triangle 525"/>
            <p:cNvSpPr/>
            <p:nvPr/>
          </p:nvSpPr>
          <p:spPr>
            <a:xfrm rot="2711738">
              <a:off x="450525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Right Triangle 526"/>
            <p:cNvSpPr/>
            <p:nvPr/>
          </p:nvSpPr>
          <p:spPr>
            <a:xfrm rot="8094803">
              <a:off x="438426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60784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1" name="Right Triangle 530"/>
            <p:cNvSpPr/>
            <p:nvPr/>
          </p:nvSpPr>
          <p:spPr>
            <a:xfrm rot="2711738">
              <a:off x="476560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Right Triangle 531"/>
            <p:cNvSpPr/>
            <p:nvPr/>
          </p:nvSpPr>
          <p:spPr>
            <a:xfrm rot="8094803">
              <a:off x="464461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486819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6" name="Right Triangle 535"/>
            <p:cNvSpPr/>
            <p:nvPr/>
          </p:nvSpPr>
          <p:spPr>
            <a:xfrm rot="2711738">
              <a:off x="502595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Right Triangle 536"/>
            <p:cNvSpPr/>
            <p:nvPr/>
          </p:nvSpPr>
          <p:spPr>
            <a:xfrm rot="8094803">
              <a:off x="490496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512854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1" name="Right Triangle 540"/>
            <p:cNvSpPr/>
            <p:nvPr/>
          </p:nvSpPr>
          <p:spPr>
            <a:xfrm rot="2711738">
              <a:off x="528630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Right Triangle 541"/>
            <p:cNvSpPr/>
            <p:nvPr/>
          </p:nvSpPr>
          <p:spPr>
            <a:xfrm rot="8094803">
              <a:off x="516531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538889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6" name="Right Triangle 545"/>
            <p:cNvSpPr/>
            <p:nvPr/>
          </p:nvSpPr>
          <p:spPr>
            <a:xfrm rot="2711738">
              <a:off x="554665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Right Triangle 546"/>
            <p:cNvSpPr/>
            <p:nvPr/>
          </p:nvSpPr>
          <p:spPr>
            <a:xfrm rot="8094803">
              <a:off x="542566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5649249" y="5657726"/>
              <a:ext cx="237742" cy="2377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1" name="Right Triangle 550"/>
            <p:cNvSpPr/>
            <p:nvPr/>
          </p:nvSpPr>
          <p:spPr>
            <a:xfrm rot="2711738">
              <a:off x="5807008" y="5689786"/>
              <a:ext cx="160033" cy="165222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Right Triangle 551"/>
            <p:cNvSpPr/>
            <p:nvPr/>
          </p:nvSpPr>
          <p:spPr>
            <a:xfrm rot="8094803">
              <a:off x="5686012" y="5808664"/>
              <a:ext cx="160034" cy="16522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4312285" y="4328493"/>
              <a:ext cx="1623483" cy="160401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328105"/>
            <a:ext cx="8757920" cy="119300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Reducing the Latency of QP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56" y="1623213"/>
            <a:ext cx="8427849" cy="4351338"/>
          </a:xfrm>
        </p:spPr>
        <p:txBody>
          <a:bodyPr>
            <a:noAutofit/>
          </a:bodyPr>
          <a:lstStyle/>
          <a:p>
            <a:r>
              <a:rPr lang="en-US" sz="2600" dirty="0" smtClean="0"/>
              <a:t>Collocate NI logic per core, to localize all interactions</a:t>
            </a:r>
          </a:p>
          <a:p>
            <a:pPr lvl="1"/>
            <a:r>
              <a:rPr lang="en-US" sz="2400" dirty="0" smtClean="0"/>
              <a:t>Still have </a:t>
            </a:r>
            <a:r>
              <a:rPr lang="en-US" dirty="0" smtClean="0"/>
              <a:t>coherence directory indirection </a:t>
            </a:r>
            <a:r>
              <a:rPr lang="en-US" dirty="0" smtClean="0">
                <a:sym typeface="Wingdings"/>
              </a:rPr>
              <a:t></a:t>
            </a:r>
            <a:endParaRPr lang="en-US" sz="24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951150" y="3776133"/>
            <a:ext cx="643468" cy="567268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7784320" y="3759200"/>
            <a:ext cx="631563" cy="595026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943977" y="2733234"/>
            <a:ext cx="1479178" cy="1030942"/>
            <a:chOff x="6380940" y="2919508"/>
            <a:chExt cx="1479178" cy="1030942"/>
          </a:xfrm>
        </p:grpSpPr>
        <p:grpSp>
          <p:nvGrpSpPr>
            <p:cNvPr id="6" name="Group 5"/>
            <p:cNvGrpSpPr/>
            <p:nvPr/>
          </p:nvGrpSpPr>
          <p:grpSpPr>
            <a:xfrm>
              <a:off x="6593852" y="2995931"/>
              <a:ext cx="1169779" cy="899195"/>
              <a:chOff x="6624929" y="3647364"/>
              <a:chExt cx="1169779" cy="899195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7222966" y="3647364"/>
                <a:ext cx="571742" cy="5299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>
                <a:off x="6624929" y="4084894"/>
                <a:ext cx="310769" cy="461665"/>
                <a:chOff x="-2791004" y="1332729"/>
                <a:chExt cx="310769" cy="461665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-2764118" y="1434353"/>
                  <a:ext cx="283883" cy="31376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-2791004" y="1332729"/>
                  <a:ext cx="2958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FF"/>
                      </a:solidFill>
                      <a:latin typeface="Gill Sans Light"/>
                      <a:cs typeface="Gill Sans Light"/>
                    </a:rPr>
                    <a:t>$</a:t>
                  </a: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7342106" y="4084894"/>
                <a:ext cx="310769" cy="461665"/>
                <a:chOff x="-2791004" y="1332729"/>
                <a:chExt cx="310769" cy="461665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-2764118" y="1434353"/>
                  <a:ext cx="283883" cy="31376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-2791004" y="1332729"/>
                  <a:ext cx="2958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FF"/>
                      </a:solidFill>
                      <a:latin typeface="Gill Sans Light"/>
                      <a:cs typeface="Gill Sans Light"/>
                    </a:rPr>
                    <a:t>$</a:t>
                  </a:r>
                </a:p>
              </p:txBody>
            </p:sp>
          </p:grpSp>
        </p:grpSp>
        <p:sp>
          <p:nvSpPr>
            <p:cNvPr id="220" name="Rectangle 219"/>
            <p:cNvSpPr/>
            <p:nvPr/>
          </p:nvSpPr>
          <p:spPr>
            <a:xfrm>
              <a:off x="6380940" y="2919508"/>
              <a:ext cx="1479178" cy="1030942"/>
            </a:xfrm>
            <a:prstGeom prst="rect">
              <a:avLst/>
            </a:prstGeom>
            <a:noFill/>
            <a:ln w="3175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7" name="Curved Connector 236"/>
          <p:cNvCxnSpPr/>
          <p:nvPr/>
        </p:nvCxnSpPr>
        <p:spPr>
          <a:xfrm rot="16200000" flipH="1">
            <a:off x="7663392" y="3350263"/>
            <a:ext cx="12700" cy="717177"/>
          </a:xfrm>
          <a:prstGeom prst="curvedConnector3">
            <a:avLst>
              <a:gd name="adj1" fmla="val 2840016"/>
            </a:avLst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Multiply 239"/>
          <p:cNvSpPr/>
          <p:nvPr/>
        </p:nvSpPr>
        <p:spPr>
          <a:xfrm>
            <a:off x="7349082" y="3716866"/>
            <a:ext cx="660401" cy="567267"/>
          </a:xfrm>
          <a:prstGeom prst="mathMultiply">
            <a:avLst>
              <a:gd name="adj1" fmla="val 14591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6824133" y="3666067"/>
            <a:ext cx="886208" cy="1848191"/>
          </a:xfrm>
          <a:custGeom>
            <a:avLst/>
            <a:gdLst>
              <a:gd name="connsiteX0" fmla="*/ 541867 w 886208"/>
              <a:gd name="connsiteY0" fmla="*/ 0 h 1938866"/>
              <a:gd name="connsiteX1" fmla="*/ 719667 w 886208"/>
              <a:gd name="connsiteY1" fmla="*/ 110066 h 1938866"/>
              <a:gd name="connsiteX2" fmla="*/ 838200 w 886208"/>
              <a:gd name="connsiteY2" fmla="*/ 575733 h 1938866"/>
              <a:gd name="connsiteX3" fmla="*/ 838200 w 886208"/>
              <a:gd name="connsiteY3" fmla="*/ 795866 h 1938866"/>
              <a:gd name="connsiteX4" fmla="*/ 254000 w 886208"/>
              <a:gd name="connsiteY4" fmla="*/ 804333 h 1938866"/>
              <a:gd name="connsiteX5" fmla="*/ 84667 w 886208"/>
              <a:gd name="connsiteY5" fmla="*/ 787400 h 1938866"/>
              <a:gd name="connsiteX6" fmla="*/ 16934 w 886208"/>
              <a:gd name="connsiteY6" fmla="*/ 897466 h 1938866"/>
              <a:gd name="connsiteX7" fmla="*/ 0 w 886208"/>
              <a:gd name="connsiteY7" fmla="*/ 1058333 h 1938866"/>
              <a:gd name="connsiteX8" fmla="*/ 16934 w 886208"/>
              <a:gd name="connsiteY8" fmla="*/ 1938866 h 193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208" h="1938866">
                <a:moveTo>
                  <a:pt x="541867" y="0"/>
                </a:moveTo>
                <a:cubicBezTo>
                  <a:pt x="606072" y="7055"/>
                  <a:pt x="670278" y="14111"/>
                  <a:pt x="719667" y="110066"/>
                </a:cubicBezTo>
                <a:cubicBezTo>
                  <a:pt x="769056" y="206022"/>
                  <a:pt x="818444" y="461433"/>
                  <a:pt x="838200" y="575733"/>
                </a:cubicBezTo>
                <a:cubicBezTo>
                  <a:pt x="857956" y="690033"/>
                  <a:pt x="935567" y="757766"/>
                  <a:pt x="838200" y="795866"/>
                </a:cubicBezTo>
                <a:cubicBezTo>
                  <a:pt x="740833" y="833966"/>
                  <a:pt x="379589" y="805744"/>
                  <a:pt x="254000" y="804333"/>
                </a:cubicBezTo>
                <a:cubicBezTo>
                  <a:pt x="128411" y="802922"/>
                  <a:pt x="124178" y="771878"/>
                  <a:pt x="84667" y="787400"/>
                </a:cubicBezTo>
                <a:cubicBezTo>
                  <a:pt x="45156" y="802922"/>
                  <a:pt x="31045" y="852311"/>
                  <a:pt x="16934" y="897466"/>
                </a:cubicBezTo>
                <a:cubicBezTo>
                  <a:pt x="2823" y="942621"/>
                  <a:pt x="0" y="884766"/>
                  <a:pt x="0" y="1058333"/>
                </a:cubicBezTo>
                <a:cubicBezTo>
                  <a:pt x="0" y="1231900"/>
                  <a:pt x="16934" y="1938866"/>
                  <a:pt x="16934" y="1938866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6849532" y="3683000"/>
            <a:ext cx="1227667" cy="1864032"/>
          </a:xfrm>
          <a:custGeom>
            <a:avLst/>
            <a:gdLst>
              <a:gd name="connsiteX0" fmla="*/ 0 w 1185334"/>
              <a:gd name="connsiteY0" fmla="*/ 1947333 h 1963218"/>
              <a:gd name="connsiteX1" fmla="*/ 237067 w 1185334"/>
              <a:gd name="connsiteY1" fmla="*/ 1947333 h 1963218"/>
              <a:gd name="connsiteX2" fmla="*/ 575734 w 1185334"/>
              <a:gd name="connsiteY2" fmla="*/ 1947333 h 1963218"/>
              <a:gd name="connsiteX3" fmla="*/ 702734 w 1185334"/>
              <a:gd name="connsiteY3" fmla="*/ 1947333 h 1963218"/>
              <a:gd name="connsiteX4" fmla="*/ 795867 w 1185334"/>
              <a:gd name="connsiteY4" fmla="*/ 1955800 h 1963218"/>
              <a:gd name="connsiteX5" fmla="*/ 838200 w 1185334"/>
              <a:gd name="connsiteY5" fmla="*/ 1913467 h 1963218"/>
              <a:gd name="connsiteX6" fmla="*/ 829734 w 1185334"/>
              <a:gd name="connsiteY6" fmla="*/ 1464733 h 1963218"/>
              <a:gd name="connsiteX7" fmla="*/ 829734 w 1185334"/>
              <a:gd name="connsiteY7" fmla="*/ 897467 h 1963218"/>
              <a:gd name="connsiteX8" fmla="*/ 965200 w 1185334"/>
              <a:gd name="connsiteY8" fmla="*/ 491067 h 1963218"/>
              <a:gd name="connsiteX9" fmla="*/ 1185334 w 1185334"/>
              <a:gd name="connsiteY9" fmla="*/ 0 h 196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5334" h="1963218">
                <a:moveTo>
                  <a:pt x="0" y="1947333"/>
                </a:moveTo>
                <a:lnTo>
                  <a:pt x="237067" y="1947333"/>
                </a:lnTo>
                <a:lnTo>
                  <a:pt x="575734" y="1947333"/>
                </a:lnTo>
                <a:cubicBezTo>
                  <a:pt x="653345" y="1947333"/>
                  <a:pt x="666045" y="1945922"/>
                  <a:pt x="702734" y="1947333"/>
                </a:cubicBezTo>
                <a:cubicBezTo>
                  <a:pt x="739423" y="1948744"/>
                  <a:pt x="773289" y="1961444"/>
                  <a:pt x="795867" y="1955800"/>
                </a:cubicBezTo>
                <a:cubicBezTo>
                  <a:pt x="818445" y="1950156"/>
                  <a:pt x="832556" y="1995312"/>
                  <a:pt x="838200" y="1913467"/>
                </a:cubicBezTo>
                <a:cubicBezTo>
                  <a:pt x="843845" y="1831622"/>
                  <a:pt x="831145" y="1634066"/>
                  <a:pt x="829734" y="1464733"/>
                </a:cubicBezTo>
                <a:cubicBezTo>
                  <a:pt x="828323" y="1295400"/>
                  <a:pt x="807156" y="1059745"/>
                  <a:pt x="829734" y="897467"/>
                </a:cubicBezTo>
                <a:cubicBezTo>
                  <a:pt x="852312" y="735189"/>
                  <a:pt x="905933" y="640645"/>
                  <a:pt x="965200" y="491067"/>
                </a:cubicBezTo>
                <a:cubicBezTo>
                  <a:pt x="1024467" y="341489"/>
                  <a:pt x="1185334" y="0"/>
                  <a:pt x="1185334" y="0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urved Connector 245"/>
          <p:cNvCxnSpPr/>
          <p:nvPr/>
        </p:nvCxnSpPr>
        <p:spPr>
          <a:xfrm rot="16200000" flipH="1">
            <a:off x="7646460" y="3316397"/>
            <a:ext cx="12700" cy="717177"/>
          </a:xfrm>
          <a:prstGeom prst="curvedConnector3">
            <a:avLst>
              <a:gd name="adj1" fmla="val 2840016"/>
            </a:avLst>
          </a:prstGeom>
          <a:ln w="38100" cmpd="sng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6488169" y="6054437"/>
            <a:ext cx="81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Gill Sans Light"/>
                <a:cs typeface="Gill Sans Light"/>
              </a:rPr>
              <a:t>QP</a:t>
            </a:r>
          </a:p>
          <a:p>
            <a:pPr algn="ctr">
              <a:lnSpc>
                <a:spcPts val="1800"/>
              </a:lnSpc>
            </a:pPr>
            <a:r>
              <a:rPr lang="en-US" sz="2000" dirty="0" err="1" smtClean="0">
                <a:latin typeface="Gill Sans Light"/>
                <a:cs typeface="Gill Sans Light"/>
              </a:rPr>
              <a:t>dir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0" name="Straight Arrow Connector 9"/>
          <p:cNvCxnSpPr>
            <a:stCxn id="225" idx="0"/>
            <a:endCxn id="502" idx="3"/>
          </p:cNvCxnSpPr>
          <p:nvPr/>
        </p:nvCxnSpPr>
        <p:spPr>
          <a:xfrm flipH="1" flipV="1">
            <a:off x="6845594" y="5564411"/>
            <a:ext cx="51167" cy="490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7106566" y="2864541"/>
            <a:ext cx="682594" cy="661446"/>
            <a:chOff x="7899046" y="1879021"/>
            <a:chExt cx="682594" cy="661446"/>
          </a:xfrm>
        </p:grpSpPr>
        <p:sp>
          <p:nvSpPr>
            <p:cNvPr id="232" name="Right Triangle 231"/>
            <p:cNvSpPr/>
            <p:nvPr/>
          </p:nvSpPr>
          <p:spPr>
            <a:xfrm rot="2711738">
              <a:off x="8197980" y="1876825"/>
              <a:ext cx="381463" cy="385856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ight Triangle 232"/>
            <p:cNvSpPr/>
            <p:nvPr/>
          </p:nvSpPr>
          <p:spPr>
            <a:xfrm rot="8165128">
              <a:off x="7899046" y="2159625"/>
              <a:ext cx="393192" cy="38084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5" name="Rectangle 554"/>
          <p:cNvSpPr/>
          <p:nvPr/>
        </p:nvSpPr>
        <p:spPr>
          <a:xfrm rot="18896056">
            <a:off x="7645323" y="2817377"/>
            <a:ext cx="7297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core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160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0" grpId="1" animBg="1"/>
      <p:bldP spid="243" grpId="0" animBg="1"/>
      <p:bldP spid="245" grpId="0" animBg="1"/>
      <p:bldP spid="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328105"/>
            <a:ext cx="8757920" cy="119300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Reducing the Latency of QP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56" y="1623213"/>
            <a:ext cx="8427849" cy="4351338"/>
          </a:xfrm>
        </p:spPr>
        <p:txBody>
          <a:bodyPr>
            <a:noAutofit/>
          </a:bodyPr>
          <a:lstStyle/>
          <a:p>
            <a:r>
              <a:rPr lang="en-US" sz="2600" dirty="0" smtClean="0"/>
              <a:t>Collocate NI logic per core, to localize all interactions</a:t>
            </a:r>
          </a:p>
          <a:p>
            <a:pPr lvl="1"/>
            <a:r>
              <a:rPr lang="en-US" sz="2400" dirty="0" smtClean="0"/>
              <a:t>Still have </a:t>
            </a:r>
            <a:r>
              <a:rPr lang="en-US" dirty="0" smtClean="0"/>
              <a:t>coherence directory indirection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600" dirty="0" smtClean="0"/>
              <a:t>Attach NI cache at core’s L1 back side</a:t>
            </a:r>
          </a:p>
          <a:p>
            <a:pPr lvl="1"/>
            <a:r>
              <a:rPr lang="en-US" sz="2400" dirty="0" smtClean="0"/>
              <a:t>Similar to a write-back buffer</a:t>
            </a:r>
          </a:p>
          <a:p>
            <a:pPr lvl="1"/>
            <a:r>
              <a:rPr lang="en-US" sz="2400" dirty="0" smtClean="0"/>
              <a:t>Transparent to coherence mechanism</a:t>
            </a:r>
          </a:p>
          <a:p>
            <a:pPr lvl="1"/>
            <a:r>
              <a:rPr lang="en-US" dirty="0" smtClean="0"/>
              <a:t>No modifications to core’s </a:t>
            </a:r>
            <a:r>
              <a:rPr lang="en-US" dirty="0"/>
              <a:t>IP block </a:t>
            </a:r>
          </a:p>
          <a:p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072494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 "/>
              </a:rPr>
              <a:t>Localized QP interactions: latency of multiple NOC traversals avoided!</a:t>
            </a:r>
            <a:endParaRPr lang="en-US" sz="2200" dirty="0">
              <a:solidFill>
                <a:prstClr val="white"/>
              </a:solidFill>
              <a:cs typeface="Gill Sans 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754926" y="2809657"/>
            <a:ext cx="571742" cy="5299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7156889" y="3255653"/>
            <a:ext cx="310770" cy="461665"/>
            <a:chOff x="-3637671" y="1375062"/>
            <a:chExt cx="310770" cy="461665"/>
          </a:xfrm>
        </p:grpSpPr>
        <p:sp>
          <p:nvSpPr>
            <p:cNvPr id="214" name="Rectangle 213"/>
            <p:cNvSpPr/>
            <p:nvPr/>
          </p:nvSpPr>
          <p:spPr>
            <a:xfrm>
              <a:off x="-3610784" y="1468220"/>
              <a:ext cx="283883" cy="3137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-3637671" y="1375062"/>
              <a:ext cx="295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$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874066" y="3247187"/>
            <a:ext cx="310769" cy="461665"/>
            <a:chOff x="-2791004" y="1332729"/>
            <a:chExt cx="310769" cy="461665"/>
          </a:xfrm>
        </p:grpSpPr>
        <p:sp>
          <p:nvSpPr>
            <p:cNvPr id="217" name="Rectangle 216"/>
            <p:cNvSpPr/>
            <p:nvPr/>
          </p:nvSpPr>
          <p:spPr>
            <a:xfrm>
              <a:off x="-2764118" y="1434353"/>
              <a:ext cx="283883" cy="3137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-2791004" y="1332729"/>
              <a:ext cx="295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$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8264839" y="3540855"/>
            <a:ext cx="324170" cy="317522"/>
          </a:xfrm>
          <a:custGeom>
            <a:avLst/>
            <a:gdLst>
              <a:gd name="connsiteX0" fmla="*/ 0 w 324170"/>
              <a:gd name="connsiteY0" fmla="*/ 0 h 317522"/>
              <a:gd name="connsiteX1" fmla="*/ 259779 w 324170"/>
              <a:gd name="connsiteY1" fmla="*/ 76975 h 317522"/>
              <a:gd name="connsiteX2" fmla="*/ 307887 w 324170"/>
              <a:gd name="connsiteY2" fmla="*/ 221303 h 317522"/>
              <a:gd name="connsiteX3" fmla="*/ 28864 w 324170"/>
              <a:gd name="connsiteY3" fmla="*/ 317522 h 31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70" h="317522">
                <a:moveTo>
                  <a:pt x="0" y="0"/>
                </a:moveTo>
                <a:cubicBezTo>
                  <a:pt x="104232" y="20045"/>
                  <a:pt x="208465" y="40091"/>
                  <a:pt x="259779" y="76975"/>
                </a:cubicBezTo>
                <a:cubicBezTo>
                  <a:pt x="311093" y="113859"/>
                  <a:pt x="346373" y="181212"/>
                  <a:pt x="307887" y="221303"/>
                </a:cubicBezTo>
                <a:cubicBezTo>
                  <a:pt x="269401" y="261394"/>
                  <a:pt x="67350" y="303089"/>
                  <a:pt x="28864" y="317522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06566" y="2864541"/>
            <a:ext cx="682594" cy="661446"/>
            <a:chOff x="7899046" y="1879021"/>
            <a:chExt cx="682594" cy="661446"/>
          </a:xfrm>
        </p:grpSpPr>
        <p:sp>
          <p:nvSpPr>
            <p:cNvPr id="30" name="Right Triangle 29"/>
            <p:cNvSpPr/>
            <p:nvPr/>
          </p:nvSpPr>
          <p:spPr>
            <a:xfrm rot="2711738">
              <a:off x="8197980" y="1876825"/>
              <a:ext cx="381463" cy="385856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ight Triangle 30"/>
            <p:cNvSpPr/>
            <p:nvPr/>
          </p:nvSpPr>
          <p:spPr>
            <a:xfrm rot="8165128">
              <a:off x="7899046" y="2159625"/>
              <a:ext cx="393192" cy="380842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 rot="18896056">
            <a:off x="7645323" y="2817377"/>
            <a:ext cx="7297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core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75507" y="3434805"/>
            <a:ext cx="4442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  <a:sym typeface="Wingdings"/>
              </a:rPr>
              <a:t></a:t>
            </a:r>
            <a:endParaRPr lang="en-US" sz="20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63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0.05093 C -3.33333E-6 0.07384 0.00764 0.10232 0.01441 0.10232 L 0.02882 0.10232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191 0.01736 0.004 0.03496 0.01736 0.04306 C 0.03056 0.05162 0.05486 0.05 0.07952 0.0486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8" grpId="0" animBg="1"/>
      <p:bldP spid="238" grpId="1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719"/>
          <p:cNvGrpSpPr/>
          <p:nvPr/>
        </p:nvGrpSpPr>
        <p:grpSpPr>
          <a:xfrm>
            <a:off x="1221926" y="1749732"/>
            <a:ext cx="5389666" cy="4010184"/>
            <a:chOff x="1221926" y="1749732"/>
            <a:chExt cx="5389666" cy="4010184"/>
          </a:xfrm>
        </p:grpSpPr>
        <p:cxnSp>
          <p:nvCxnSpPr>
            <p:cNvPr id="721" name="Straight Connector 720"/>
            <p:cNvCxnSpPr>
              <a:stCxn id="728" idx="0"/>
              <a:endCxn id="763" idx="2"/>
            </p:cNvCxnSpPr>
            <p:nvPr/>
          </p:nvCxnSpPr>
          <p:spPr bwMode="auto">
            <a:xfrm>
              <a:off x="1595764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2" name="Straight Connector 721"/>
            <p:cNvCxnSpPr>
              <a:stCxn id="730" idx="0"/>
              <a:endCxn id="765" idx="2"/>
            </p:cNvCxnSpPr>
            <p:nvPr/>
          </p:nvCxnSpPr>
          <p:spPr bwMode="auto">
            <a:xfrm>
              <a:off x="2264087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3" name="Straight Connector 722"/>
            <p:cNvCxnSpPr>
              <a:stCxn id="729" idx="0"/>
              <a:endCxn id="764" idx="2"/>
            </p:cNvCxnSpPr>
            <p:nvPr/>
          </p:nvCxnSpPr>
          <p:spPr bwMode="auto">
            <a:xfrm>
              <a:off x="2948292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4" name="Straight Connector 723"/>
            <p:cNvCxnSpPr>
              <a:stCxn id="731" idx="0"/>
              <a:endCxn id="766" idx="2"/>
            </p:cNvCxnSpPr>
            <p:nvPr/>
          </p:nvCxnSpPr>
          <p:spPr bwMode="auto">
            <a:xfrm>
              <a:off x="3630569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5" name="Straight Connector 724"/>
            <p:cNvCxnSpPr>
              <a:stCxn id="733" idx="0"/>
              <a:endCxn id="768" idx="2"/>
            </p:cNvCxnSpPr>
            <p:nvPr/>
          </p:nvCxnSpPr>
          <p:spPr bwMode="auto">
            <a:xfrm>
              <a:off x="4298892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6" name="Straight Connector 725"/>
            <p:cNvCxnSpPr>
              <a:stCxn id="732" idx="0"/>
              <a:endCxn id="767" idx="2"/>
            </p:cNvCxnSpPr>
            <p:nvPr/>
          </p:nvCxnSpPr>
          <p:spPr bwMode="auto">
            <a:xfrm>
              <a:off x="4983097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7" name="Straight Connector 726"/>
            <p:cNvCxnSpPr/>
            <p:nvPr/>
          </p:nvCxnSpPr>
          <p:spPr bwMode="auto">
            <a:xfrm>
              <a:off x="1306634" y="2136682"/>
              <a:ext cx="4457419" cy="95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1309893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2662421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1978216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344698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4697226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4013021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734" name="Straight Connector 733"/>
            <p:cNvCxnSpPr/>
            <p:nvPr/>
          </p:nvCxnSpPr>
          <p:spPr bwMode="auto">
            <a:xfrm>
              <a:off x="1308751" y="2773799"/>
              <a:ext cx="4455302" cy="10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5" name="Rectangle 734"/>
            <p:cNvSpPr/>
            <p:nvPr/>
          </p:nvSpPr>
          <p:spPr>
            <a:xfrm>
              <a:off x="1309893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2662421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978216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3344698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4697226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4013021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741" name="Straight Connector 740"/>
            <p:cNvCxnSpPr>
              <a:stCxn id="742" idx="1"/>
            </p:cNvCxnSpPr>
            <p:nvPr/>
          </p:nvCxnSpPr>
          <p:spPr bwMode="auto">
            <a:xfrm>
              <a:off x="1309893" y="3404907"/>
              <a:ext cx="4454160" cy="13564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42" name="Rectangle 741"/>
            <p:cNvSpPr/>
            <p:nvPr/>
          </p:nvSpPr>
          <p:spPr>
            <a:xfrm>
              <a:off x="1309893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2662421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978216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3344698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697226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013021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748" name="Straight Connector 747"/>
            <p:cNvCxnSpPr>
              <a:stCxn id="749" idx="1"/>
            </p:cNvCxnSpPr>
            <p:nvPr/>
          </p:nvCxnSpPr>
          <p:spPr bwMode="auto">
            <a:xfrm>
              <a:off x="1309893" y="4042623"/>
              <a:ext cx="4454160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49" name="Rectangle 748"/>
            <p:cNvSpPr/>
            <p:nvPr/>
          </p:nvSpPr>
          <p:spPr>
            <a:xfrm>
              <a:off x="1309893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2662421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1978216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344698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4697226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4013021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755" name="Straight Connector 754"/>
            <p:cNvCxnSpPr/>
            <p:nvPr/>
          </p:nvCxnSpPr>
          <p:spPr bwMode="auto">
            <a:xfrm>
              <a:off x="1308751" y="4668216"/>
              <a:ext cx="4455302" cy="107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6" name="Rectangle 755"/>
            <p:cNvSpPr/>
            <p:nvPr/>
          </p:nvSpPr>
          <p:spPr>
            <a:xfrm>
              <a:off x="1309893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2662421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978216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344698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4697226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4013021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762" name="Straight Connector 761"/>
            <p:cNvCxnSpPr/>
            <p:nvPr/>
          </p:nvCxnSpPr>
          <p:spPr bwMode="auto">
            <a:xfrm>
              <a:off x="1308750" y="5307449"/>
              <a:ext cx="4455303" cy="924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63" name="Rectangle 762"/>
            <p:cNvSpPr/>
            <p:nvPr/>
          </p:nvSpPr>
          <p:spPr>
            <a:xfrm>
              <a:off x="1309893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2662421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1978216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3344698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697226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013021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370378" y="1867662"/>
              <a:ext cx="393675" cy="37004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0" name="TextBox 769"/>
            <p:cNvSpPr txBox="1"/>
            <p:nvPr/>
          </p:nvSpPr>
          <p:spPr>
            <a:xfrm rot="5400000">
              <a:off x="3780158" y="3479360"/>
              <a:ext cx="3700445" cy="4770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kern="0" spc="44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  </a:t>
              </a:r>
              <a:r>
                <a:rPr lang="en-US" sz="2000" kern="0" spc="44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Network Router</a:t>
              </a:r>
              <a:endParaRPr lang="en-US" sz="2000" kern="0" spc="44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221926" y="1749732"/>
              <a:ext cx="4929930" cy="3955446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2" name="Left-Right Arrow 771"/>
            <p:cNvSpPr/>
            <p:nvPr/>
          </p:nvSpPr>
          <p:spPr>
            <a:xfrm>
              <a:off x="5791963" y="1897329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3" name="Left-Right Arrow 772"/>
            <p:cNvSpPr/>
            <p:nvPr/>
          </p:nvSpPr>
          <p:spPr>
            <a:xfrm>
              <a:off x="5778008" y="2559791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4" name="Left-Right Arrow 773"/>
            <p:cNvSpPr/>
            <p:nvPr/>
          </p:nvSpPr>
          <p:spPr>
            <a:xfrm>
              <a:off x="5778008" y="3204486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5" name="Left-Right Arrow 774"/>
            <p:cNvSpPr/>
            <p:nvPr/>
          </p:nvSpPr>
          <p:spPr>
            <a:xfrm>
              <a:off x="5778008" y="3811120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6" name="Left-Right Arrow 775"/>
            <p:cNvSpPr/>
            <p:nvPr/>
          </p:nvSpPr>
          <p:spPr>
            <a:xfrm>
              <a:off x="5778008" y="4394046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7" name="Left-Right Arrow 776"/>
            <p:cNvSpPr/>
            <p:nvPr/>
          </p:nvSpPr>
          <p:spPr>
            <a:xfrm>
              <a:off x="5778008" y="5028594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8" name="Right Triangle 777"/>
            <p:cNvSpPr/>
            <p:nvPr/>
          </p:nvSpPr>
          <p:spPr>
            <a:xfrm rot="2711738">
              <a:off x="2362151" y="1938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Right Triangle 778"/>
            <p:cNvSpPr/>
            <p:nvPr/>
          </p:nvSpPr>
          <p:spPr>
            <a:xfrm rot="8165128">
              <a:off x="2065936" y="2215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Right Triangle 779"/>
            <p:cNvSpPr/>
            <p:nvPr/>
          </p:nvSpPr>
          <p:spPr>
            <a:xfrm rot="2711738">
              <a:off x="16954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Right Triangle 780"/>
            <p:cNvSpPr/>
            <p:nvPr/>
          </p:nvSpPr>
          <p:spPr>
            <a:xfrm rot="8165128">
              <a:off x="13991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Right Triangle 781"/>
            <p:cNvSpPr/>
            <p:nvPr/>
          </p:nvSpPr>
          <p:spPr>
            <a:xfrm rot="2711738">
              <a:off x="37274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Right Triangle 782"/>
            <p:cNvSpPr/>
            <p:nvPr/>
          </p:nvSpPr>
          <p:spPr>
            <a:xfrm rot="8165128">
              <a:off x="34311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Right Triangle 783"/>
            <p:cNvSpPr/>
            <p:nvPr/>
          </p:nvSpPr>
          <p:spPr>
            <a:xfrm rot="2711738">
              <a:off x="304795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Right Triangle 784"/>
            <p:cNvSpPr/>
            <p:nvPr/>
          </p:nvSpPr>
          <p:spPr>
            <a:xfrm rot="8165128">
              <a:off x="275173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Right Triangle 785"/>
            <p:cNvSpPr/>
            <p:nvPr/>
          </p:nvSpPr>
          <p:spPr>
            <a:xfrm rot="2711738">
              <a:off x="50736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7" name="Right Triangle 786"/>
            <p:cNvSpPr/>
            <p:nvPr/>
          </p:nvSpPr>
          <p:spPr>
            <a:xfrm rot="8165128">
              <a:off x="47773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Right Triangle 787"/>
            <p:cNvSpPr/>
            <p:nvPr/>
          </p:nvSpPr>
          <p:spPr>
            <a:xfrm rot="2711738">
              <a:off x="439415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Right Triangle 788"/>
            <p:cNvSpPr/>
            <p:nvPr/>
          </p:nvSpPr>
          <p:spPr>
            <a:xfrm rot="8165128">
              <a:off x="409793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Right Triangle 789"/>
            <p:cNvSpPr/>
            <p:nvPr/>
          </p:nvSpPr>
          <p:spPr>
            <a:xfrm rot="2711738">
              <a:off x="2355801" y="25798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Right Triangle 790"/>
            <p:cNvSpPr/>
            <p:nvPr/>
          </p:nvSpPr>
          <p:spPr>
            <a:xfrm rot="8165128">
              <a:off x="2059586" y="28567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Right Triangle 791"/>
            <p:cNvSpPr/>
            <p:nvPr/>
          </p:nvSpPr>
          <p:spPr>
            <a:xfrm rot="2711738">
              <a:off x="16890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Right Triangle 792"/>
            <p:cNvSpPr/>
            <p:nvPr/>
          </p:nvSpPr>
          <p:spPr>
            <a:xfrm rot="8165128">
              <a:off x="139283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Right Triangle 793"/>
            <p:cNvSpPr/>
            <p:nvPr/>
          </p:nvSpPr>
          <p:spPr>
            <a:xfrm rot="2711738">
              <a:off x="37210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Right Triangle 794"/>
            <p:cNvSpPr/>
            <p:nvPr/>
          </p:nvSpPr>
          <p:spPr>
            <a:xfrm rot="8165128">
              <a:off x="342483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Right Triangle 795"/>
            <p:cNvSpPr/>
            <p:nvPr/>
          </p:nvSpPr>
          <p:spPr>
            <a:xfrm rot="2711738">
              <a:off x="304160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Right Triangle 796"/>
            <p:cNvSpPr/>
            <p:nvPr/>
          </p:nvSpPr>
          <p:spPr>
            <a:xfrm rot="8165128">
              <a:off x="274538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Right Triangle 797"/>
            <p:cNvSpPr/>
            <p:nvPr/>
          </p:nvSpPr>
          <p:spPr>
            <a:xfrm rot="2711738">
              <a:off x="50799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Right Triangle 798"/>
            <p:cNvSpPr/>
            <p:nvPr/>
          </p:nvSpPr>
          <p:spPr>
            <a:xfrm rot="8165128">
              <a:off x="4783738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Right Triangle 799"/>
            <p:cNvSpPr/>
            <p:nvPr/>
          </p:nvSpPr>
          <p:spPr>
            <a:xfrm rot="2711738">
              <a:off x="43941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Right Triangle 800"/>
            <p:cNvSpPr/>
            <p:nvPr/>
          </p:nvSpPr>
          <p:spPr>
            <a:xfrm rot="8165128">
              <a:off x="4097937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Right Triangle 801"/>
            <p:cNvSpPr/>
            <p:nvPr/>
          </p:nvSpPr>
          <p:spPr>
            <a:xfrm rot="2711738">
              <a:off x="2355801" y="3208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Right Triangle 802"/>
            <p:cNvSpPr/>
            <p:nvPr/>
          </p:nvSpPr>
          <p:spPr>
            <a:xfrm rot="8165128">
              <a:off x="2059586" y="3485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4" name="Right Triangle 803"/>
            <p:cNvSpPr/>
            <p:nvPr/>
          </p:nvSpPr>
          <p:spPr>
            <a:xfrm rot="2711738">
              <a:off x="16890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Right Triangle 804"/>
            <p:cNvSpPr/>
            <p:nvPr/>
          </p:nvSpPr>
          <p:spPr>
            <a:xfrm rot="8165128">
              <a:off x="139283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ight Triangle 805"/>
            <p:cNvSpPr/>
            <p:nvPr/>
          </p:nvSpPr>
          <p:spPr>
            <a:xfrm rot="2711738">
              <a:off x="37210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Right Triangle 806"/>
            <p:cNvSpPr/>
            <p:nvPr/>
          </p:nvSpPr>
          <p:spPr>
            <a:xfrm rot="8165128">
              <a:off x="342483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Right Triangle 807"/>
            <p:cNvSpPr/>
            <p:nvPr/>
          </p:nvSpPr>
          <p:spPr>
            <a:xfrm rot="2711738">
              <a:off x="304160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ight Triangle 808"/>
            <p:cNvSpPr/>
            <p:nvPr/>
          </p:nvSpPr>
          <p:spPr>
            <a:xfrm rot="8165128">
              <a:off x="274538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Right Triangle 809"/>
            <p:cNvSpPr/>
            <p:nvPr/>
          </p:nvSpPr>
          <p:spPr>
            <a:xfrm rot="2711738">
              <a:off x="50799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Right Triangle 810"/>
            <p:cNvSpPr/>
            <p:nvPr/>
          </p:nvSpPr>
          <p:spPr>
            <a:xfrm rot="8165128">
              <a:off x="4783738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Right Triangle 811"/>
            <p:cNvSpPr/>
            <p:nvPr/>
          </p:nvSpPr>
          <p:spPr>
            <a:xfrm rot="2711738">
              <a:off x="43941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Right Triangle 812"/>
            <p:cNvSpPr/>
            <p:nvPr/>
          </p:nvSpPr>
          <p:spPr>
            <a:xfrm rot="8165128">
              <a:off x="4097937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Right Triangle 813"/>
            <p:cNvSpPr/>
            <p:nvPr/>
          </p:nvSpPr>
          <p:spPr>
            <a:xfrm rot="2711738">
              <a:off x="2355801" y="38498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Right Triangle 814"/>
            <p:cNvSpPr/>
            <p:nvPr/>
          </p:nvSpPr>
          <p:spPr>
            <a:xfrm rot="8165128">
              <a:off x="2059586" y="41267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Right Triangle 815"/>
            <p:cNvSpPr/>
            <p:nvPr/>
          </p:nvSpPr>
          <p:spPr>
            <a:xfrm rot="2711738">
              <a:off x="16890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Right Triangle 816"/>
            <p:cNvSpPr/>
            <p:nvPr/>
          </p:nvSpPr>
          <p:spPr>
            <a:xfrm rot="8165128">
              <a:off x="139283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Right Triangle 817"/>
            <p:cNvSpPr/>
            <p:nvPr/>
          </p:nvSpPr>
          <p:spPr>
            <a:xfrm rot="2711738">
              <a:off x="37210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Right Triangle 818"/>
            <p:cNvSpPr/>
            <p:nvPr/>
          </p:nvSpPr>
          <p:spPr>
            <a:xfrm rot="8165128">
              <a:off x="342483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Right Triangle 819"/>
            <p:cNvSpPr/>
            <p:nvPr/>
          </p:nvSpPr>
          <p:spPr>
            <a:xfrm rot="2711738">
              <a:off x="304160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Right Triangle 820"/>
            <p:cNvSpPr/>
            <p:nvPr/>
          </p:nvSpPr>
          <p:spPr>
            <a:xfrm rot="8165128">
              <a:off x="274538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Right Triangle 821"/>
            <p:cNvSpPr/>
            <p:nvPr/>
          </p:nvSpPr>
          <p:spPr>
            <a:xfrm rot="2711738">
              <a:off x="50799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Right Triangle 822"/>
            <p:cNvSpPr/>
            <p:nvPr/>
          </p:nvSpPr>
          <p:spPr>
            <a:xfrm rot="8165128">
              <a:off x="4783738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Right Triangle 823"/>
            <p:cNvSpPr/>
            <p:nvPr/>
          </p:nvSpPr>
          <p:spPr>
            <a:xfrm rot="2711738">
              <a:off x="43941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Right Triangle 824"/>
            <p:cNvSpPr/>
            <p:nvPr/>
          </p:nvSpPr>
          <p:spPr>
            <a:xfrm rot="8165128">
              <a:off x="4097937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Right Triangle 825"/>
            <p:cNvSpPr/>
            <p:nvPr/>
          </p:nvSpPr>
          <p:spPr>
            <a:xfrm rot="2711738">
              <a:off x="2355801" y="44658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Right Triangle 826"/>
            <p:cNvSpPr/>
            <p:nvPr/>
          </p:nvSpPr>
          <p:spPr>
            <a:xfrm rot="8165128">
              <a:off x="2059586" y="47426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Right Triangle 827"/>
            <p:cNvSpPr/>
            <p:nvPr/>
          </p:nvSpPr>
          <p:spPr>
            <a:xfrm rot="2711738">
              <a:off x="16890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Right Triangle 828"/>
            <p:cNvSpPr/>
            <p:nvPr/>
          </p:nvSpPr>
          <p:spPr>
            <a:xfrm rot="8165128">
              <a:off x="139283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Right Triangle 829"/>
            <p:cNvSpPr/>
            <p:nvPr/>
          </p:nvSpPr>
          <p:spPr>
            <a:xfrm rot="2711738">
              <a:off x="37210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Right Triangle 830"/>
            <p:cNvSpPr/>
            <p:nvPr/>
          </p:nvSpPr>
          <p:spPr>
            <a:xfrm rot="8165128">
              <a:off x="342483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Right Triangle 831"/>
            <p:cNvSpPr/>
            <p:nvPr/>
          </p:nvSpPr>
          <p:spPr>
            <a:xfrm rot="2711738">
              <a:off x="304160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Right Triangle 832"/>
            <p:cNvSpPr/>
            <p:nvPr/>
          </p:nvSpPr>
          <p:spPr>
            <a:xfrm rot="8165128">
              <a:off x="274538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Right Triangle 833"/>
            <p:cNvSpPr/>
            <p:nvPr/>
          </p:nvSpPr>
          <p:spPr>
            <a:xfrm rot="2711738">
              <a:off x="50799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Right Triangle 834"/>
            <p:cNvSpPr/>
            <p:nvPr/>
          </p:nvSpPr>
          <p:spPr>
            <a:xfrm rot="8165128">
              <a:off x="4783738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Right Triangle 835"/>
            <p:cNvSpPr/>
            <p:nvPr/>
          </p:nvSpPr>
          <p:spPr>
            <a:xfrm rot="2711738">
              <a:off x="43941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Right Triangle 836"/>
            <p:cNvSpPr/>
            <p:nvPr/>
          </p:nvSpPr>
          <p:spPr>
            <a:xfrm rot="8165128">
              <a:off x="4097937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Right Triangle 837"/>
            <p:cNvSpPr/>
            <p:nvPr/>
          </p:nvSpPr>
          <p:spPr>
            <a:xfrm rot="2711738">
              <a:off x="2355800" y="511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Right Triangle 838"/>
            <p:cNvSpPr/>
            <p:nvPr/>
          </p:nvSpPr>
          <p:spPr>
            <a:xfrm rot="8165128">
              <a:off x="2059585" y="539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Right Triangle 839"/>
            <p:cNvSpPr/>
            <p:nvPr/>
          </p:nvSpPr>
          <p:spPr>
            <a:xfrm rot="2711738">
              <a:off x="16890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Right Triangle 840"/>
            <p:cNvSpPr/>
            <p:nvPr/>
          </p:nvSpPr>
          <p:spPr>
            <a:xfrm rot="8165128">
              <a:off x="139283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Right Triangle 841"/>
            <p:cNvSpPr/>
            <p:nvPr/>
          </p:nvSpPr>
          <p:spPr>
            <a:xfrm rot="2711738">
              <a:off x="37210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Right Triangle 842"/>
            <p:cNvSpPr/>
            <p:nvPr/>
          </p:nvSpPr>
          <p:spPr>
            <a:xfrm rot="8165128">
              <a:off x="342483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Right Triangle 843"/>
            <p:cNvSpPr/>
            <p:nvPr/>
          </p:nvSpPr>
          <p:spPr>
            <a:xfrm rot="2711738">
              <a:off x="304160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5" name="Right Triangle 844"/>
            <p:cNvSpPr/>
            <p:nvPr/>
          </p:nvSpPr>
          <p:spPr>
            <a:xfrm rot="8165128">
              <a:off x="274538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Right Triangle 845"/>
            <p:cNvSpPr/>
            <p:nvPr/>
          </p:nvSpPr>
          <p:spPr>
            <a:xfrm rot="2711738">
              <a:off x="50799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Right Triangle 846"/>
            <p:cNvSpPr/>
            <p:nvPr/>
          </p:nvSpPr>
          <p:spPr>
            <a:xfrm rot="8165128">
              <a:off x="4783737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8" name="Right Triangle 847"/>
            <p:cNvSpPr/>
            <p:nvPr/>
          </p:nvSpPr>
          <p:spPr>
            <a:xfrm rot="2711738">
              <a:off x="43941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Right Triangle 848"/>
            <p:cNvSpPr/>
            <p:nvPr/>
          </p:nvSpPr>
          <p:spPr>
            <a:xfrm rot="8165128">
              <a:off x="4097936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8956"/>
            <a:ext cx="9144000" cy="81510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Per-Core NI 4</a:t>
            </a:r>
            <a:r>
              <a:rPr lang="en-US" sz="3500" dirty="0"/>
              <a:t>-Cache-Block Remote </a:t>
            </a:r>
            <a:r>
              <a:rPr lang="en-US" sz="3500" dirty="0" smtClean="0"/>
              <a:t>Read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14</a:t>
            </a:fld>
            <a:endParaRPr lang="en-US"/>
          </a:p>
        </p:txBody>
      </p:sp>
      <p:sp>
        <p:nvSpPr>
          <p:cNvPr id="364" name="TextBox 363"/>
          <p:cNvSpPr txBox="1"/>
          <p:nvPr/>
        </p:nvSpPr>
        <p:spPr>
          <a:xfrm>
            <a:off x="6720846" y="2564421"/>
            <a:ext cx="21581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All </a:t>
            </a:r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QP interactions</a:t>
            </a:r>
            <a:r>
              <a:rPr lang="en-US" sz="2000" dirty="0" smtClean="0">
                <a:latin typeface="Gill Sans Light"/>
                <a:cs typeface="Gill Sans Light"/>
              </a:rPr>
              <a:t> local!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6720846" y="3407701"/>
            <a:ext cx="21581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Data handling</a:t>
            </a:r>
            <a:endParaRPr lang="en-US" sz="2000" dirty="0" smtClean="0">
              <a:latin typeface="Gill Sans Light"/>
              <a:cs typeface="Gill Sans Light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7368540" y="1576419"/>
            <a:ext cx="1442720" cy="83099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Outgoing requests</a:t>
            </a:r>
          </a:p>
        </p:txBody>
      </p:sp>
      <p:sp>
        <p:nvSpPr>
          <p:cNvPr id="358" name="Freeform 357"/>
          <p:cNvSpPr/>
          <p:nvPr/>
        </p:nvSpPr>
        <p:spPr>
          <a:xfrm>
            <a:off x="5457608" y="1811138"/>
            <a:ext cx="1667933" cy="908489"/>
          </a:xfrm>
          <a:custGeom>
            <a:avLst/>
            <a:gdLst>
              <a:gd name="connsiteX0" fmla="*/ 0 w 1667933"/>
              <a:gd name="connsiteY0" fmla="*/ 863600 h 908489"/>
              <a:gd name="connsiteX1" fmla="*/ 118533 w 1667933"/>
              <a:gd name="connsiteY1" fmla="*/ 855133 h 908489"/>
              <a:gd name="connsiteX2" fmla="*/ 177800 w 1667933"/>
              <a:gd name="connsiteY2" fmla="*/ 330200 h 908489"/>
              <a:gd name="connsiteX3" fmla="*/ 1354666 w 1667933"/>
              <a:gd name="connsiteY3" fmla="*/ 287866 h 908489"/>
              <a:gd name="connsiteX4" fmla="*/ 1667933 w 1667933"/>
              <a:gd name="connsiteY4" fmla="*/ 0 h 9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908489">
                <a:moveTo>
                  <a:pt x="0" y="863600"/>
                </a:moveTo>
                <a:cubicBezTo>
                  <a:pt x="44450" y="903816"/>
                  <a:pt x="88900" y="944033"/>
                  <a:pt x="118533" y="855133"/>
                </a:cubicBezTo>
                <a:cubicBezTo>
                  <a:pt x="148166" y="766233"/>
                  <a:pt x="-28222" y="424745"/>
                  <a:pt x="177800" y="330200"/>
                </a:cubicBezTo>
                <a:cubicBezTo>
                  <a:pt x="383822" y="235655"/>
                  <a:pt x="1106311" y="342899"/>
                  <a:pt x="1354666" y="287866"/>
                </a:cubicBezTo>
                <a:cubicBezTo>
                  <a:pt x="1603022" y="232833"/>
                  <a:pt x="1667933" y="0"/>
                  <a:pt x="1667933" y="0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5518568" y="1882258"/>
            <a:ext cx="1667933" cy="908489"/>
          </a:xfrm>
          <a:custGeom>
            <a:avLst/>
            <a:gdLst>
              <a:gd name="connsiteX0" fmla="*/ 0 w 1667933"/>
              <a:gd name="connsiteY0" fmla="*/ 863600 h 908489"/>
              <a:gd name="connsiteX1" fmla="*/ 118533 w 1667933"/>
              <a:gd name="connsiteY1" fmla="*/ 855133 h 908489"/>
              <a:gd name="connsiteX2" fmla="*/ 177800 w 1667933"/>
              <a:gd name="connsiteY2" fmla="*/ 330200 h 908489"/>
              <a:gd name="connsiteX3" fmla="*/ 1354666 w 1667933"/>
              <a:gd name="connsiteY3" fmla="*/ 287866 h 908489"/>
              <a:gd name="connsiteX4" fmla="*/ 1667933 w 1667933"/>
              <a:gd name="connsiteY4" fmla="*/ 0 h 9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908489">
                <a:moveTo>
                  <a:pt x="0" y="863600"/>
                </a:moveTo>
                <a:cubicBezTo>
                  <a:pt x="44450" y="903816"/>
                  <a:pt x="88900" y="944033"/>
                  <a:pt x="118533" y="855133"/>
                </a:cubicBezTo>
                <a:cubicBezTo>
                  <a:pt x="148166" y="766233"/>
                  <a:pt x="-28222" y="424745"/>
                  <a:pt x="177800" y="330200"/>
                </a:cubicBezTo>
                <a:cubicBezTo>
                  <a:pt x="383822" y="235655"/>
                  <a:pt x="1106311" y="342899"/>
                  <a:pt x="1354666" y="287866"/>
                </a:cubicBezTo>
                <a:cubicBezTo>
                  <a:pt x="1603022" y="232833"/>
                  <a:pt x="1667933" y="0"/>
                  <a:pt x="1667933" y="0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61" name="Freeform 360"/>
          <p:cNvSpPr/>
          <p:nvPr/>
        </p:nvSpPr>
        <p:spPr>
          <a:xfrm>
            <a:off x="5610008" y="1953378"/>
            <a:ext cx="1667933" cy="908489"/>
          </a:xfrm>
          <a:custGeom>
            <a:avLst/>
            <a:gdLst>
              <a:gd name="connsiteX0" fmla="*/ 0 w 1667933"/>
              <a:gd name="connsiteY0" fmla="*/ 863600 h 908489"/>
              <a:gd name="connsiteX1" fmla="*/ 118533 w 1667933"/>
              <a:gd name="connsiteY1" fmla="*/ 855133 h 908489"/>
              <a:gd name="connsiteX2" fmla="*/ 177800 w 1667933"/>
              <a:gd name="connsiteY2" fmla="*/ 330200 h 908489"/>
              <a:gd name="connsiteX3" fmla="*/ 1354666 w 1667933"/>
              <a:gd name="connsiteY3" fmla="*/ 287866 h 908489"/>
              <a:gd name="connsiteX4" fmla="*/ 1667933 w 1667933"/>
              <a:gd name="connsiteY4" fmla="*/ 0 h 9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908489">
                <a:moveTo>
                  <a:pt x="0" y="863600"/>
                </a:moveTo>
                <a:cubicBezTo>
                  <a:pt x="44450" y="903816"/>
                  <a:pt x="88900" y="944033"/>
                  <a:pt x="118533" y="855133"/>
                </a:cubicBezTo>
                <a:cubicBezTo>
                  <a:pt x="148166" y="766233"/>
                  <a:pt x="-28222" y="424745"/>
                  <a:pt x="177800" y="330200"/>
                </a:cubicBezTo>
                <a:cubicBezTo>
                  <a:pt x="383822" y="235655"/>
                  <a:pt x="1106311" y="342899"/>
                  <a:pt x="1354666" y="287866"/>
                </a:cubicBezTo>
                <a:cubicBezTo>
                  <a:pt x="1603022" y="232833"/>
                  <a:pt x="1667933" y="0"/>
                  <a:pt x="1667933" y="0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63" name="Freeform 362"/>
          <p:cNvSpPr/>
          <p:nvPr/>
        </p:nvSpPr>
        <p:spPr>
          <a:xfrm>
            <a:off x="5701448" y="2044818"/>
            <a:ext cx="1667933" cy="908489"/>
          </a:xfrm>
          <a:custGeom>
            <a:avLst/>
            <a:gdLst>
              <a:gd name="connsiteX0" fmla="*/ 0 w 1667933"/>
              <a:gd name="connsiteY0" fmla="*/ 863600 h 908489"/>
              <a:gd name="connsiteX1" fmla="*/ 118533 w 1667933"/>
              <a:gd name="connsiteY1" fmla="*/ 855133 h 908489"/>
              <a:gd name="connsiteX2" fmla="*/ 177800 w 1667933"/>
              <a:gd name="connsiteY2" fmla="*/ 330200 h 908489"/>
              <a:gd name="connsiteX3" fmla="*/ 1354666 w 1667933"/>
              <a:gd name="connsiteY3" fmla="*/ 287866 h 908489"/>
              <a:gd name="connsiteX4" fmla="*/ 1667933 w 1667933"/>
              <a:gd name="connsiteY4" fmla="*/ 0 h 9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908489">
                <a:moveTo>
                  <a:pt x="0" y="863600"/>
                </a:moveTo>
                <a:cubicBezTo>
                  <a:pt x="44450" y="903816"/>
                  <a:pt x="88900" y="944033"/>
                  <a:pt x="118533" y="855133"/>
                </a:cubicBezTo>
                <a:cubicBezTo>
                  <a:pt x="148166" y="766233"/>
                  <a:pt x="-28222" y="424745"/>
                  <a:pt x="177800" y="330200"/>
                </a:cubicBezTo>
                <a:cubicBezTo>
                  <a:pt x="383822" y="235655"/>
                  <a:pt x="1106311" y="342899"/>
                  <a:pt x="1354666" y="287866"/>
                </a:cubicBezTo>
                <a:cubicBezTo>
                  <a:pt x="1603022" y="232833"/>
                  <a:pt x="1667933" y="0"/>
                  <a:pt x="1667933" y="0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cxnSp>
        <p:nvCxnSpPr>
          <p:cNvPr id="357" name="Straight Arrow Connector 356"/>
          <p:cNvCxnSpPr/>
          <p:nvPr/>
        </p:nvCxnSpPr>
        <p:spPr bwMode="auto">
          <a:xfrm>
            <a:off x="2560748" y="2685527"/>
            <a:ext cx="2887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2566035" y="2757170"/>
            <a:ext cx="2966720" cy="1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/>
          <p:nvPr/>
        </p:nvCxnSpPr>
        <p:spPr bwMode="auto">
          <a:xfrm flipV="1">
            <a:off x="2561590" y="2837927"/>
            <a:ext cx="3067832" cy="5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2" name="Straight Arrow Connector 361"/>
          <p:cNvCxnSpPr/>
          <p:nvPr/>
        </p:nvCxnSpPr>
        <p:spPr bwMode="auto">
          <a:xfrm flipV="1">
            <a:off x="2561590" y="2915616"/>
            <a:ext cx="3174994" cy="14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5" name="Oval 354"/>
          <p:cNvSpPr/>
          <p:nvPr/>
        </p:nvSpPr>
        <p:spPr bwMode="auto">
          <a:xfrm>
            <a:off x="1871134" y="2413002"/>
            <a:ext cx="798907" cy="7057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678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4" grpId="1"/>
      <p:bldP spid="365" grpId="0"/>
      <p:bldP spid="356" grpId="0" animBg="1"/>
      <p:bldP spid="358" grpId="0" animBg="1"/>
      <p:bldP spid="182" grpId="0" animBg="1"/>
      <p:bldP spid="361" grpId="0" animBg="1"/>
      <p:bldP spid="363" grpId="0" animBg="1"/>
      <p:bldP spid="355" grpId="0" animBg="1"/>
      <p:bldP spid="3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roup 504"/>
          <p:cNvGrpSpPr/>
          <p:nvPr/>
        </p:nvGrpSpPr>
        <p:grpSpPr>
          <a:xfrm>
            <a:off x="1221926" y="1749732"/>
            <a:ext cx="5389666" cy="4010184"/>
            <a:chOff x="1221926" y="1749732"/>
            <a:chExt cx="5389666" cy="4010184"/>
          </a:xfrm>
        </p:grpSpPr>
        <p:cxnSp>
          <p:nvCxnSpPr>
            <p:cNvPr id="506" name="Straight Connector 505"/>
            <p:cNvCxnSpPr>
              <a:stCxn id="513" idx="0"/>
              <a:endCxn id="548" idx="2"/>
            </p:cNvCxnSpPr>
            <p:nvPr/>
          </p:nvCxnSpPr>
          <p:spPr bwMode="auto">
            <a:xfrm>
              <a:off x="1595764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7" name="Straight Connector 506"/>
            <p:cNvCxnSpPr>
              <a:stCxn id="515" idx="0"/>
              <a:endCxn id="550" idx="2"/>
            </p:cNvCxnSpPr>
            <p:nvPr/>
          </p:nvCxnSpPr>
          <p:spPr bwMode="auto">
            <a:xfrm>
              <a:off x="2264087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8" name="Straight Connector 507"/>
            <p:cNvCxnSpPr>
              <a:stCxn id="514" idx="0"/>
              <a:endCxn id="549" idx="2"/>
            </p:cNvCxnSpPr>
            <p:nvPr/>
          </p:nvCxnSpPr>
          <p:spPr bwMode="auto">
            <a:xfrm>
              <a:off x="2948292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9" name="Straight Connector 508"/>
            <p:cNvCxnSpPr>
              <a:stCxn id="516" idx="0"/>
              <a:endCxn id="551" idx="2"/>
            </p:cNvCxnSpPr>
            <p:nvPr/>
          </p:nvCxnSpPr>
          <p:spPr bwMode="auto">
            <a:xfrm>
              <a:off x="3630569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0" name="Straight Connector 509"/>
            <p:cNvCxnSpPr>
              <a:stCxn id="518" idx="0"/>
              <a:endCxn id="553" idx="2"/>
            </p:cNvCxnSpPr>
            <p:nvPr/>
          </p:nvCxnSpPr>
          <p:spPr bwMode="auto">
            <a:xfrm>
              <a:off x="4298892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1" name="Straight Connector 510"/>
            <p:cNvCxnSpPr>
              <a:stCxn id="517" idx="0"/>
              <a:endCxn id="552" idx="2"/>
            </p:cNvCxnSpPr>
            <p:nvPr/>
          </p:nvCxnSpPr>
          <p:spPr bwMode="auto">
            <a:xfrm>
              <a:off x="4983097" y="1867662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2" name="Straight Connector 511"/>
            <p:cNvCxnSpPr/>
            <p:nvPr/>
          </p:nvCxnSpPr>
          <p:spPr bwMode="auto">
            <a:xfrm>
              <a:off x="1306634" y="2136682"/>
              <a:ext cx="4457419" cy="95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513" name="Rectangle 512"/>
            <p:cNvSpPr/>
            <p:nvPr/>
          </p:nvSpPr>
          <p:spPr>
            <a:xfrm>
              <a:off x="1309893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2662421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1978216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344698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4697226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4013021" y="186766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519" name="Straight Connector 518"/>
            <p:cNvCxnSpPr/>
            <p:nvPr/>
          </p:nvCxnSpPr>
          <p:spPr bwMode="auto">
            <a:xfrm>
              <a:off x="1308751" y="2773799"/>
              <a:ext cx="4455302" cy="101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20" name="Rectangle 519"/>
            <p:cNvSpPr/>
            <p:nvPr/>
          </p:nvSpPr>
          <p:spPr>
            <a:xfrm>
              <a:off x="1309893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2662421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1978216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3344698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4697226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4013021" y="250537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526" name="Straight Connector 525"/>
            <p:cNvCxnSpPr>
              <a:stCxn id="527" idx="1"/>
            </p:cNvCxnSpPr>
            <p:nvPr/>
          </p:nvCxnSpPr>
          <p:spPr bwMode="auto">
            <a:xfrm>
              <a:off x="1309893" y="3404907"/>
              <a:ext cx="4454160" cy="13564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27" name="Rectangle 526"/>
            <p:cNvSpPr/>
            <p:nvPr/>
          </p:nvSpPr>
          <p:spPr>
            <a:xfrm>
              <a:off x="1309893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2662421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1978216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3344698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697226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4013021" y="3139926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533" name="Straight Connector 532"/>
            <p:cNvCxnSpPr>
              <a:stCxn id="534" idx="1"/>
            </p:cNvCxnSpPr>
            <p:nvPr/>
          </p:nvCxnSpPr>
          <p:spPr bwMode="auto">
            <a:xfrm>
              <a:off x="1309893" y="4042623"/>
              <a:ext cx="4454160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4" name="Rectangle 533"/>
            <p:cNvSpPr/>
            <p:nvPr/>
          </p:nvSpPr>
          <p:spPr>
            <a:xfrm>
              <a:off x="1309893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2662421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1978216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3344698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4697226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4013021" y="377764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540" name="Straight Connector 539"/>
            <p:cNvCxnSpPr/>
            <p:nvPr/>
          </p:nvCxnSpPr>
          <p:spPr bwMode="auto">
            <a:xfrm>
              <a:off x="1308751" y="4668216"/>
              <a:ext cx="4455302" cy="107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1" name="Rectangle 540"/>
            <p:cNvSpPr/>
            <p:nvPr/>
          </p:nvSpPr>
          <p:spPr>
            <a:xfrm>
              <a:off x="1309893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2662421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1978216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3344698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4697226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4013021" y="4400432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547" name="Straight Connector 546"/>
            <p:cNvCxnSpPr/>
            <p:nvPr/>
          </p:nvCxnSpPr>
          <p:spPr bwMode="auto">
            <a:xfrm>
              <a:off x="1308750" y="5307449"/>
              <a:ext cx="4455303" cy="924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8" name="Rectangle 547"/>
            <p:cNvSpPr/>
            <p:nvPr/>
          </p:nvSpPr>
          <p:spPr>
            <a:xfrm>
              <a:off x="1309893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2662421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1978216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344698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4697226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4013021" y="5038148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5370378" y="1867662"/>
              <a:ext cx="393675" cy="37004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5" name="TextBox 554"/>
            <p:cNvSpPr txBox="1"/>
            <p:nvPr/>
          </p:nvSpPr>
          <p:spPr>
            <a:xfrm rot="5400000">
              <a:off x="3780158" y="3479360"/>
              <a:ext cx="3700445" cy="4770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kern="0" spc="44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  </a:t>
              </a:r>
              <a:r>
                <a:rPr lang="en-US" sz="2000" kern="0" spc="44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Network Router</a:t>
              </a:r>
              <a:endParaRPr lang="en-US" sz="2000" kern="0" spc="44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1221926" y="1749732"/>
              <a:ext cx="4929930" cy="3955446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7" name="Left-Right Arrow 556"/>
            <p:cNvSpPr/>
            <p:nvPr/>
          </p:nvSpPr>
          <p:spPr>
            <a:xfrm>
              <a:off x="5791963" y="1897329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8" name="Left-Right Arrow 557"/>
            <p:cNvSpPr/>
            <p:nvPr/>
          </p:nvSpPr>
          <p:spPr>
            <a:xfrm>
              <a:off x="5778008" y="2559791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9" name="Left-Right Arrow 558"/>
            <p:cNvSpPr/>
            <p:nvPr/>
          </p:nvSpPr>
          <p:spPr>
            <a:xfrm>
              <a:off x="5778008" y="3204486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0" name="Left-Right Arrow 559"/>
            <p:cNvSpPr/>
            <p:nvPr/>
          </p:nvSpPr>
          <p:spPr>
            <a:xfrm>
              <a:off x="5778008" y="3811120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1" name="Left-Right Arrow 560"/>
            <p:cNvSpPr/>
            <p:nvPr/>
          </p:nvSpPr>
          <p:spPr>
            <a:xfrm>
              <a:off x="5778008" y="4394046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2" name="Left-Right Arrow 561"/>
            <p:cNvSpPr/>
            <p:nvPr/>
          </p:nvSpPr>
          <p:spPr>
            <a:xfrm>
              <a:off x="5778008" y="5028594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3" name="Right Triangle 562"/>
            <p:cNvSpPr/>
            <p:nvPr/>
          </p:nvSpPr>
          <p:spPr>
            <a:xfrm rot="2711738">
              <a:off x="2362151" y="1938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Right Triangle 563"/>
            <p:cNvSpPr/>
            <p:nvPr/>
          </p:nvSpPr>
          <p:spPr>
            <a:xfrm rot="8165128">
              <a:off x="2065936" y="2215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Right Triangle 564"/>
            <p:cNvSpPr/>
            <p:nvPr/>
          </p:nvSpPr>
          <p:spPr>
            <a:xfrm rot="2711738">
              <a:off x="16954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Right Triangle 565"/>
            <p:cNvSpPr/>
            <p:nvPr/>
          </p:nvSpPr>
          <p:spPr>
            <a:xfrm rot="8165128">
              <a:off x="13991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Right Triangle 566"/>
            <p:cNvSpPr/>
            <p:nvPr/>
          </p:nvSpPr>
          <p:spPr>
            <a:xfrm rot="2711738">
              <a:off x="37274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Right Triangle 567"/>
            <p:cNvSpPr/>
            <p:nvPr/>
          </p:nvSpPr>
          <p:spPr>
            <a:xfrm rot="8165128">
              <a:off x="34311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Right Triangle 568"/>
            <p:cNvSpPr/>
            <p:nvPr/>
          </p:nvSpPr>
          <p:spPr>
            <a:xfrm rot="2711738">
              <a:off x="304795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Right Triangle 569"/>
            <p:cNvSpPr/>
            <p:nvPr/>
          </p:nvSpPr>
          <p:spPr>
            <a:xfrm rot="8165128">
              <a:off x="275173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Right Triangle 570"/>
            <p:cNvSpPr/>
            <p:nvPr/>
          </p:nvSpPr>
          <p:spPr>
            <a:xfrm rot="2711738">
              <a:off x="507360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Right Triangle 571"/>
            <p:cNvSpPr/>
            <p:nvPr/>
          </p:nvSpPr>
          <p:spPr>
            <a:xfrm rot="8165128">
              <a:off x="477738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Right Triangle 572"/>
            <p:cNvSpPr/>
            <p:nvPr/>
          </p:nvSpPr>
          <p:spPr>
            <a:xfrm rot="2711738">
              <a:off x="4394151" y="193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Right Triangle 573"/>
            <p:cNvSpPr/>
            <p:nvPr/>
          </p:nvSpPr>
          <p:spPr>
            <a:xfrm rot="8165128">
              <a:off x="4097936" y="220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Right Triangle 574"/>
            <p:cNvSpPr/>
            <p:nvPr/>
          </p:nvSpPr>
          <p:spPr>
            <a:xfrm rot="2711738">
              <a:off x="2355801" y="25798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Right Triangle 575"/>
            <p:cNvSpPr/>
            <p:nvPr/>
          </p:nvSpPr>
          <p:spPr>
            <a:xfrm rot="8165128">
              <a:off x="2059586" y="28567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Right Triangle 576"/>
            <p:cNvSpPr/>
            <p:nvPr/>
          </p:nvSpPr>
          <p:spPr>
            <a:xfrm rot="2711738">
              <a:off x="16890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Right Triangle 577"/>
            <p:cNvSpPr/>
            <p:nvPr/>
          </p:nvSpPr>
          <p:spPr>
            <a:xfrm rot="8165128">
              <a:off x="139283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Right Triangle 578"/>
            <p:cNvSpPr/>
            <p:nvPr/>
          </p:nvSpPr>
          <p:spPr>
            <a:xfrm rot="2711738">
              <a:off x="37210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Right Triangle 579"/>
            <p:cNvSpPr/>
            <p:nvPr/>
          </p:nvSpPr>
          <p:spPr>
            <a:xfrm rot="8165128">
              <a:off x="342483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Right Triangle 580"/>
            <p:cNvSpPr/>
            <p:nvPr/>
          </p:nvSpPr>
          <p:spPr>
            <a:xfrm rot="2711738">
              <a:off x="304160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Right Triangle 581"/>
            <p:cNvSpPr/>
            <p:nvPr/>
          </p:nvSpPr>
          <p:spPr>
            <a:xfrm rot="8165128">
              <a:off x="2745386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Right Triangle 582"/>
            <p:cNvSpPr/>
            <p:nvPr/>
          </p:nvSpPr>
          <p:spPr>
            <a:xfrm rot="2711738">
              <a:off x="50799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Right Triangle 583"/>
            <p:cNvSpPr/>
            <p:nvPr/>
          </p:nvSpPr>
          <p:spPr>
            <a:xfrm rot="8165128">
              <a:off x="4783738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Right Triangle 584"/>
            <p:cNvSpPr/>
            <p:nvPr/>
          </p:nvSpPr>
          <p:spPr>
            <a:xfrm rot="2711738">
              <a:off x="4394151" y="257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Right Triangle 585"/>
            <p:cNvSpPr/>
            <p:nvPr/>
          </p:nvSpPr>
          <p:spPr>
            <a:xfrm rot="8165128">
              <a:off x="4097937" y="285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Right Triangle 586"/>
            <p:cNvSpPr/>
            <p:nvPr/>
          </p:nvSpPr>
          <p:spPr>
            <a:xfrm rot="2711738">
              <a:off x="2355801" y="3208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Right Triangle 587"/>
            <p:cNvSpPr/>
            <p:nvPr/>
          </p:nvSpPr>
          <p:spPr>
            <a:xfrm rot="8165128">
              <a:off x="2059586" y="3485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Right Triangle 588"/>
            <p:cNvSpPr/>
            <p:nvPr/>
          </p:nvSpPr>
          <p:spPr>
            <a:xfrm rot="2711738">
              <a:off x="16890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Right Triangle 589"/>
            <p:cNvSpPr/>
            <p:nvPr/>
          </p:nvSpPr>
          <p:spPr>
            <a:xfrm rot="8165128">
              <a:off x="139283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Right Triangle 590"/>
            <p:cNvSpPr/>
            <p:nvPr/>
          </p:nvSpPr>
          <p:spPr>
            <a:xfrm rot="2711738">
              <a:off x="37210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Right Triangle 591"/>
            <p:cNvSpPr/>
            <p:nvPr/>
          </p:nvSpPr>
          <p:spPr>
            <a:xfrm rot="8165128">
              <a:off x="342483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Right Triangle 592"/>
            <p:cNvSpPr/>
            <p:nvPr/>
          </p:nvSpPr>
          <p:spPr>
            <a:xfrm rot="2711738">
              <a:off x="304160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Right Triangle 593"/>
            <p:cNvSpPr/>
            <p:nvPr/>
          </p:nvSpPr>
          <p:spPr>
            <a:xfrm rot="8165128">
              <a:off x="2745386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Right Triangle 594"/>
            <p:cNvSpPr/>
            <p:nvPr/>
          </p:nvSpPr>
          <p:spPr>
            <a:xfrm rot="2711738">
              <a:off x="50799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Right Triangle 595"/>
            <p:cNvSpPr/>
            <p:nvPr/>
          </p:nvSpPr>
          <p:spPr>
            <a:xfrm rot="8165128">
              <a:off x="4783738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Right Triangle 596"/>
            <p:cNvSpPr/>
            <p:nvPr/>
          </p:nvSpPr>
          <p:spPr>
            <a:xfrm rot="2711738">
              <a:off x="4394151" y="3202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Right Triangle 597"/>
            <p:cNvSpPr/>
            <p:nvPr/>
          </p:nvSpPr>
          <p:spPr>
            <a:xfrm rot="8165128">
              <a:off x="4097937" y="3479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Right Triangle 598"/>
            <p:cNvSpPr/>
            <p:nvPr/>
          </p:nvSpPr>
          <p:spPr>
            <a:xfrm rot="2711738">
              <a:off x="2355801" y="38498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Right Triangle 599"/>
            <p:cNvSpPr/>
            <p:nvPr/>
          </p:nvSpPr>
          <p:spPr>
            <a:xfrm rot="8165128">
              <a:off x="2059586" y="41267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Right Triangle 600"/>
            <p:cNvSpPr/>
            <p:nvPr/>
          </p:nvSpPr>
          <p:spPr>
            <a:xfrm rot="2711738">
              <a:off x="16890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Right Triangle 601"/>
            <p:cNvSpPr/>
            <p:nvPr/>
          </p:nvSpPr>
          <p:spPr>
            <a:xfrm rot="8165128">
              <a:off x="139283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Right Triangle 602"/>
            <p:cNvSpPr/>
            <p:nvPr/>
          </p:nvSpPr>
          <p:spPr>
            <a:xfrm rot="2711738">
              <a:off x="37210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Right Triangle 603"/>
            <p:cNvSpPr/>
            <p:nvPr/>
          </p:nvSpPr>
          <p:spPr>
            <a:xfrm rot="8165128">
              <a:off x="342483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Right Triangle 604"/>
            <p:cNvSpPr/>
            <p:nvPr/>
          </p:nvSpPr>
          <p:spPr>
            <a:xfrm rot="2711738">
              <a:off x="304160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Right Triangle 605"/>
            <p:cNvSpPr/>
            <p:nvPr/>
          </p:nvSpPr>
          <p:spPr>
            <a:xfrm rot="8165128">
              <a:off x="2745386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Right Triangle 606"/>
            <p:cNvSpPr/>
            <p:nvPr/>
          </p:nvSpPr>
          <p:spPr>
            <a:xfrm rot="2711738">
              <a:off x="50799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Right Triangle 607"/>
            <p:cNvSpPr/>
            <p:nvPr/>
          </p:nvSpPr>
          <p:spPr>
            <a:xfrm rot="8165128">
              <a:off x="4783738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Right Triangle 608"/>
            <p:cNvSpPr/>
            <p:nvPr/>
          </p:nvSpPr>
          <p:spPr>
            <a:xfrm rot="2711738">
              <a:off x="4394151" y="384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Right Triangle 609"/>
            <p:cNvSpPr/>
            <p:nvPr/>
          </p:nvSpPr>
          <p:spPr>
            <a:xfrm rot="8165128">
              <a:off x="4097937" y="412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Right Triangle 610"/>
            <p:cNvSpPr/>
            <p:nvPr/>
          </p:nvSpPr>
          <p:spPr>
            <a:xfrm rot="2711738">
              <a:off x="2355801" y="44658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Right Triangle 611"/>
            <p:cNvSpPr/>
            <p:nvPr/>
          </p:nvSpPr>
          <p:spPr>
            <a:xfrm rot="8165128">
              <a:off x="2059586" y="47426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Right Triangle 612"/>
            <p:cNvSpPr/>
            <p:nvPr/>
          </p:nvSpPr>
          <p:spPr>
            <a:xfrm rot="2711738">
              <a:off x="16890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Right Triangle 613"/>
            <p:cNvSpPr/>
            <p:nvPr/>
          </p:nvSpPr>
          <p:spPr>
            <a:xfrm rot="8165128">
              <a:off x="139283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Right Triangle 614"/>
            <p:cNvSpPr/>
            <p:nvPr/>
          </p:nvSpPr>
          <p:spPr>
            <a:xfrm rot="2711738">
              <a:off x="37210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Right Triangle 615"/>
            <p:cNvSpPr/>
            <p:nvPr/>
          </p:nvSpPr>
          <p:spPr>
            <a:xfrm rot="8165128">
              <a:off x="342483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Right Triangle 616"/>
            <p:cNvSpPr/>
            <p:nvPr/>
          </p:nvSpPr>
          <p:spPr>
            <a:xfrm rot="2711738">
              <a:off x="304160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Right Triangle 617"/>
            <p:cNvSpPr/>
            <p:nvPr/>
          </p:nvSpPr>
          <p:spPr>
            <a:xfrm rot="8165128">
              <a:off x="2745386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Right Triangle 618"/>
            <p:cNvSpPr/>
            <p:nvPr/>
          </p:nvSpPr>
          <p:spPr>
            <a:xfrm rot="2711738">
              <a:off x="50799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Right Triangle 619"/>
            <p:cNvSpPr/>
            <p:nvPr/>
          </p:nvSpPr>
          <p:spPr>
            <a:xfrm rot="8165128">
              <a:off x="4783738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Right Triangle 620"/>
            <p:cNvSpPr/>
            <p:nvPr/>
          </p:nvSpPr>
          <p:spPr>
            <a:xfrm rot="2711738">
              <a:off x="4394151" y="44594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Right Triangle 621"/>
            <p:cNvSpPr/>
            <p:nvPr/>
          </p:nvSpPr>
          <p:spPr>
            <a:xfrm rot="8165128">
              <a:off x="4097937" y="47363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Right Triangle 622"/>
            <p:cNvSpPr/>
            <p:nvPr/>
          </p:nvSpPr>
          <p:spPr>
            <a:xfrm rot="2711738">
              <a:off x="2355800" y="511354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Right Triangle 623"/>
            <p:cNvSpPr/>
            <p:nvPr/>
          </p:nvSpPr>
          <p:spPr>
            <a:xfrm rot="8165128">
              <a:off x="2059585" y="539037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Right Triangle 624"/>
            <p:cNvSpPr/>
            <p:nvPr/>
          </p:nvSpPr>
          <p:spPr>
            <a:xfrm rot="2711738">
              <a:off x="16890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Right Triangle 625"/>
            <p:cNvSpPr/>
            <p:nvPr/>
          </p:nvSpPr>
          <p:spPr>
            <a:xfrm rot="8165128">
              <a:off x="139283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Right Triangle 626"/>
            <p:cNvSpPr/>
            <p:nvPr/>
          </p:nvSpPr>
          <p:spPr>
            <a:xfrm rot="2711738">
              <a:off x="37210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Right Triangle 627"/>
            <p:cNvSpPr/>
            <p:nvPr/>
          </p:nvSpPr>
          <p:spPr>
            <a:xfrm rot="8165128">
              <a:off x="342483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" name="Right Triangle 628"/>
            <p:cNvSpPr/>
            <p:nvPr/>
          </p:nvSpPr>
          <p:spPr>
            <a:xfrm rot="2711738">
              <a:off x="304160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Right Triangle 629"/>
            <p:cNvSpPr/>
            <p:nvPr/>
          </p:nvSpPr>
          <p:spPr>
            <a:xfrm rot="8165128">
              <a:off x="2745385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Right Triangle 630"/>
            <p:cNvSpPr/>
            <p:nvPr/>
          </p:nvSpPr>
          <p:spPr>
            <a:xfrm rot="2711738">
              <a:off x="50799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Right Triangle 631"/>
            <p:cNvSpPr/>
            <p:nvPr/>
          </p:nvSpPr>
          <p:spPr>
            <a:xfrm rot="8165128">
              <a:off x="4783737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Right Triangle 632"/>
            <p:cNvSpPr/>
            <p:nvPr/>
          </p:nvSpPr>
          <p:spPr>
            <a:xfrm rot="2711738">
              <a:off x="4394150" y="5107194"/>
              <a:ext cx="370143" cy="379254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Right Triangle 633"/>
            <p:cNvSpPr/>
            <p:nvPr/>
          </p:nvSpPr>
          <p:spPr>
            <a:xfrm rot="8165128">
              <a:off x="4097936" y="5384026"/>
              <a:ext cx="386464" cy="369540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15</a:t>
            </a:fld>
            <a:endParaRPr lang="en-US"/>
          </a:p>
        </p:txBody>
      </p:sp>
      <p:sp>
        <p:nvSpPr>
          <p:cNvPr id="364" name="TextBox 363"/>
          <p:cNvSpPr txBox="1"/>
          <p:nvPr/>
        </p:nvSpPr>
        <p:spPr>
          <a:xfrm>
            <a:off x="0" y="6072494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prstClr val="white"/>
                </a:solidFill>
                <a:cs typeface="Gill Sans"/>
              </a:rPr>
              <a:t>M</a:t>
            </a: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inimized latency but bandwidth misuse for large requests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sp>
        <p:nvSpPr>
          <p:cNvPr id="719" name="TextBox 718"/>
          <p:cNvSpPr txBox="1"/>
          <p:nvPr/>
        </p:nvSpPr>
        <p:spPr>
          <a:xfrm>
            <a:off x="6710686" y="3957671"/>
            <a:ext cx="2158174" cy="101566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All reply packets received!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Write CQ </a:t>
            </a:r>
            <a:r>
              <a:rPr lang="en-US" sz="2000" i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locally</a:t>
            </a:r>
            <a:endParaRPr lang="en-US" sz="2000" i="1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20846" y="3407701"/>
            <a:ext cx="2158174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Data handling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505700" y="1436719"/>
            <a:ext cx="144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Incoming replies</a:t>
            </a:r>
          </a:p>
        </p:txBody>
      </p:sp>
      <p:sp>
        <p:nvSpPr>
          <p:cNvPr id="713" name="Freeform 712"/>
          <p:cNvSpPr/>
          <p:nvPr/>
        </p:nvSpPr>
        <p:spPr>
          <a:xfrm>
            <a:off x="5602420" y="1480955"/>
            <a:ext cx="1574800" cy="499533"/>
          </a:xfrm>
          <a:custGeom>
            <a:avLst/>
            <a:gdLst>
              <a:gd name="connsiteX0" fmla="*/ 1574800 w 1574800"/>
              <a:gd name="connsiteY0" fmla="*/ 0 h 499533"/>
              <a:gd name="connsiteX1" fmla="*/ 1507067 w 1574800"/>
              <a:gd name="connsiteY1" fmla="*/ 177800 h 499533"/>
              <a:gd name="connsiteX2" fmla="*/ 1380067 w 1574800"/>
              <a:gd name="connsiteY2" fmla="*/ 414866 h 499533"/>
              <a:gd name="connsiteX3" fmla="*/ 0 w 1574800"/>
              <a:gd name="connsiteY3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499533">
                <a:moveTo>
                  <a:pt x="1574800" y="0"/>
                </a:moveTo>
                <a:cubicBezTo>
                  <a:pt x="1557161" y="54328"/>
                  <a:pt x="1539522" y="108656"/>
                  <a:pt x="1507067" y="177800"/>
                </a:cubicBezTo>
                <a:cubicBezTo>
                  <a:pt x="1474612" y="246944"/>
                  <a:pt x="1631245" y="361244"/>
                  <a:pt x="1380067" y="414866"/>
                </a:cubicBezTo>
                <a:cubicBezTo>
                  <a:pt x="1128889" y="468488"/>
                  <a:pt x="0" y="499533"/>
                  <a:pt x="0" y="499533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715" name="Freeform 714"/>
          <p:cNvSpPr/>
          <p:nvPr/>
        </p:nvSpPr>
        <p:spPr>
          <a:xfrm>
            <a:off x="2557112" y="1975305"/>
            <a:ext cx="2973253" cy="695324"/>
          </a:xfrm>
          <a:custGeom>
            <a:avLst/>
            <a:gdLst>
              <a:gd name="connsiteX0" fmla="*/ 3420534 w 3420534"/>
              <a:gd name="connsiteY0" fmla="*/ 18306 h 695324"/>
              <a:gd name="connsiteX1" fmla="*/ 3064934 w 3420534"/>
              <a:gd name="connsiteY1" fmla="*/ 77573 h 695324"/>
              <a:gd name="connsiteX2" fmla="*/ 2980267 w 3420534"/>
              <a:gd name="connsiteY2" fmla="*/ 636373 h 695324"/>
              <a:gd name="connsiteX3" fmla="*/ 0 w 3420534"/>
              <a:gd name="connsiteY3" fmla="*/ 678706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534" h="695324">
                <a:moveTo>
                  <a:pt x="3420534" y="18306"/>
                </a:moveTo>
                <a:cubicBezTo>
                  <a:pt x="3279423" y="-3566"/>
                  <a:pt x="3138312" y="-25438"/>
                  <a:pt x="3064934" y="77573"/>
                </a:cubicBezTo>
                <a:cubicBezTo>
                  <a:pt x="2991556" y="180584"/>
                  <a:pt x="3491089" y="536184"/>
                  <a:pt x="2980267" y="636373"/>
                </a:cubicBezTo>
                <a:cubicBezTo>
                  <a:pt x="2469445" y="736562"/>
                  <a:pt x="0" y="678706"/>
                  <a:pt x="0" y="678706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717" name="Freeform 716"/>
          <p:cNvSpPr/>
          <p:nvPr/>
        </p:nvSpPr>
        <p:spPr>
          <a:xfrm>
            <a:off x="2574333" y="2605328"/>
            <a:ext cx="1095967" cy="1369772"/>
          </a:xfrm>
          <a:custGeom>
            <a:avLst/>
            <a:gdLst>
              <a:gd name="connsiteX0" fmla="*/ 0 w 1361265"/>
              <a:gd name="connsiteY0" fmla="*/ 179453 h 2482317"/>
              <a:gd name="connsiteX1" fmla="*/ 1255948 w 1361265"/>
              <a:gd name="connsiteY1" fmla="*/ 235280 h 2482317"/>
              <a:gd name="connsiteX2" fmla="*/ 1283858 w 1361265"/>
              <a:gd name="connsiteY2" fmla="*/ 2482317 h 24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265" h="2482317">
                <a:moveTo>
                  <a:pt x="0" y="179453"/>
                </a:moveTo>
                <a:cubicBezTo>
                  <a:pt x="520986" y="15461"/>
                  <a:pt x="1041972" y="-148531"/>
                  <a:pt x="1255948" y="235280"/>
                </a:cubicBezTo>
                <a:cubicBezTo>
                  <a:pt x="1469924" y="619091"/>
                  <a:pt x="1293161" y="2100833"/>
                  <a:pt x="1283858" y="2482317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5754820" y="1582555"/>
            <a:ext cx="1574800" cy="499533"/>
          </a:xfrm>
          <a:custGeom>
            <a:avLst/>
            <a:gdLst>
              <a:gd name="connsiteX0" fmla="*/ 1574800 w 1574800"/>
              <a:gd name="connsiteY0" fmla="*/ 0 h 499533"/>
              <a:gd name="connsiteX1" fmla="*/ 1507067 w 1574800"/>
              <a:gd name="connsiteY1" fmla="*/ 177800 h 499533"/>
              <a:gd name="connsiteX2" fmla="*/ 1380067 w 1574800"/>
              <a:gd name="connsiteY2" fmla="*/ 414866 h 499533"/>
              <a:gd name="connsiteX3" fmla="*/ 0 w 1574800"/>
              <a:gd name="connsiteY3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499533">
                <a:moveTo>
                  <a:pt x="1574800" y="0"/>
                </a:moveTo>
                <a:cubicBezTo>
                  <a:pt x="1557161" y="54328"/>
                  <a:pt x="1539522" y="108656"/>
                  <a:pt x="1507067" y="177800"/>
                </a:cubicBezTo>
                <a:cubicBezTo>
                  <a:pt x="1474612" y="246944"/>
                  <a:pt x="1631245" y="361244"/>
                  <a:pt x="1380067" y="414866"/>
                </a:cubicBezTo>
                <a:cubicBezTo>
                  <a:pt x="1128889" y="468488"/>
                  <a:pt x="0" y="499533"/>
                  <a:pt x="0" y="499533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2546079" y="2076905"/>
            <a:ext cx="3138551" cy="695324"/>
          </a:xfrm>
          <a:custGeom>
            <a:avLst/>
            <a:gdLst>
              <a:gd name="connsiteX0" fmla="*/ 3420534 w 3420534"/>
              <a:gd name="connsiteY0" fmla="*/ 18306 h 695324"/>
              <a:gd name="connsiteX1" fmla="*/ 3064934 w 3420534"/>
              <a:gd name="connsiteY1" fmla="*/ 77573 h 695324"/>
              <a:gd name="connsiteX2" fmla="*/ 2980267 w 3420534"/>
              <a:gd name="connsiteY2" fmla="*/ 636373 h 695324"/>
              <a:gd name="connsiteX3" fmla="*/ 0 w 3420534"/>
              <a:gd name="connsiteY3" fmla="*/ 678706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534" h="695324">
                <a:moveTo>
                  <a:pt x="3420534" y="18306"/>
                </a:moveTo>
                <a:cubicBezTo>
                  <a:pt x="3279423" y="-3566"/>
                  <a:pt x="3138312" y="-25438"/>
                  <a:pt x="3064934" y="77573"/>
                </a:cubicBezTo>
                <a:cubicBezTo>
                  <a:pt x="2991556" y="180584"/>
                  <a:pt x="3491089" y="536184"/>
                  <a:pt x="2980267" y="636373"/>
                </a:cubicBezTo>
                <a:cubicBezTo>
                  <a:pt x="2469445" y="736562"/>
                  <a:pt x="0" y="678706"/>
                  <a:pt x="0" y="678706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5907220" y="1752600"/>
            <a:ext cx="1574800" cy="420928"/>
          </a:xfrm>
          <a:custGeom>
            <a:avLst/>
            <a:gdLst>
              <a:gd name="connsiteX0" fmla="*/ 1574800 w 1574800"/>
              <a:gd name="connsiteY0" fmla="*/ 0 h 499533"/>
              <a:gd name="connsiteX1" fmla="*/ 1507067 w 1574800"/>
              <a:gd name="connsiteY1" fmla="*/ 177800 h 499533"/>
              <a:gd name="connsiteX2" fmla="*/ 1380067 w 1574800"/>
              <a:gd name="connsiteY2" fmla="*/ 414866 h 499533"/>
              <a:gd name="connsiteX3" fmla="*/ 0 w 1574800"/>
              <a:gd name="connsiteY3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499533">
                <a:moveTo>
                  <a:pt x="1574800" y="0"/>
                </a:moveTo>
                <a:cubicBezTo>
                  <a:pt x="1557161" y="54328"/>
                  <a:pt x="1539522" y="108656"/>
                  <a:pt x="1507067" y="177800"/>
                </a:cubicBezTo>
                <a:cubicBezTo>
                  <a:pt x="1474612" y="246944"/>
                  <a:pt x="1631245" y="361244"/>
                  <a:pt x="1380067" y="414866"/>
                </a:cubicBezTo>
                <a:cubicBezTo>
                  <a:pt x="1128889" y="468488"/>
                  <a:pt x="0" y="499533"/>
                  <a:pt x="0" y="499533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2556239" y="2168344"/>
            <a:ext cx="3266505" cy="698045"/>
          </a:xfrm>
          <a:custGeom>
            <a:avLst/>
            <a:gdLst>
              <a:gd name="connsiteX0" fmla="*/ 3420534 w 3420534"/>
              <a:gd name="connsiteY0" fmla="*/ 18306 h 695324"/>
              <a:gd name="connsiteX1" fmla="*/ 3064934 w 3420534"/>
              <a:gd name="connsiteY1" fmla="*/ 77573 h 695324"/>
              <a:gd name="connsiteX2" fmla="*/ 2980267 w 3420534"/>
              <a:gd name="connsiteY2" fmla="*/ 636373 h 695324"/>
              <a:gd name="connsiteX3" fmla="*/ 0 w 3420534"/>
              <a:gd name="connsiteY3" fmla="*/ 678706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534" h="695324">
                <a:moveTo>
                  <a:pt x="3420534" y="18306"/>
                </a:moveTo>
                <a:cubicBezTo>
                  <a:pt x="3279423" y="-3566"/>
                  <a:pt x="3138312" y="-25438"/>
                  <a:pt x="3064934" y="77573"/>
                </a:cubicBezTo>
                <a:cubicBezTo>
                  <a:pt x="2991556" y="180584"/>
                  <a:pt x="3491089" y="536184"/>
                  <a:pt x="2980267" y="636373"/>
                </a:cubicBezTo>
                <a:cubicBezTo>
                  <a:pt x="2469445" y="736562"/>
                  <a:pt x="0" y="678706"/>
                  <a:pt x="0" y="678706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6029140" y="1879600"/>
            <a:ext cx="1574800" cy="394258"/>
          </a:xfrm>
          <a:custGeom>
            <a:avLst/>
            <a:gdLst>
              <a:gd name="connsiteX0" fmla="*/ 1574800 w 1574800"/>
              <a:gd name="connsiteY0" fmla="*/ 0 h 499533"/>
              <a:gd name="connsiteX1" fmla="*/ 1507067 w 1574800"/>
              <a:gd name="connsiteY1" fmla="*/ 177800 h 499533"/>
              <a:gd name="connsiteX2" fmla="*/ 1380067 w 1574800"/>
              <a:gd name="connsiteY2" fmla="*/ 414866 h 499533"/>
              <a:gd name="connsiteX3" fmla="*/ 0 w 1574800"/>
              <a:gd name="connsiteY3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499533">
                <a:moveTo>
                  <a:pt x="1574800" y="0"/>
                </a:moveTo>
                <a:cubicBezTo>
                  <a:pt x="1557161" y="54328"/>
                  <a:pt x="1539522" y="108656"/>
                  <a:pt x="1507067" y="177800"/>
                </a:cubicBezTo>
                <a:cubicBezTo>
                  <a:pt x="1474612" y="246944"/>
                  <a:pt x="1631245" y="361244"/>
                  <a:pt x="1380067" y="414866"/>
                </a:cubicBezTo>
                <a:cubicBezTo>
                  <a:pt x="1128889" y="468488"/>
                  <a:pt x="0" y="499533"/>
                  <a:pt x="0" y="499533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2556239" y="2249624"/>
            <a:ext cx="3367041" cy="698045"/>
          </a:xfrm>
          <a:custGeom>
            <a:avLst/>
            <a:gdLst>
              <a:gd name="connsiteX0" fmla="*/ 3420534 w 3420534"/>
              <a:gd name="connsiteY0" fmla="*/ 18306 h 695324"/>
              <a:gd name="connsiteX1" fmla="*/ 3064934 w 3420534"/>
              <a:gd name="connsiteY1" fmla="*/ 77573 h 695324"/>
              <a:gd name="connsiteX2" fmla="*/ 2980267 w 3420534"/>
              <a:gd name="connsiteY2" fmla="*/ 636373 h 695324"/>
              <a:gd name="connsiteX3" fmla="*/ 0 w 3420534"/>
              <a:gd name="connsiteY3" fmla="*/ 678706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534" h="695324">
                <a:moveTo>
                  <a:pt x="3420534" y="18306"/>
                </a:moveTo>
                <a:cubicBezTo>
                  <a:pt x="3279423" y="-3566"/>
                  <a:pt x="3138312" y="-25438"/>
                  <a:pt x="3064934" y="77573"/>
                </a:cubicBezTo>
                <a:cubicBezTo>
                  <a:pt x="2991556" y="180584"/>
                  <a:pt x="3491089" y="536184"/>
                  <a:pt x="2980267" y="636373"/>
                </a:cubicBezTo>
                <a:cubicBezTo>
                  <a:pt x="2469445" y="736562"/>
                  <a:pt x="0" y="678706"/>
                  <a:pt x="0" y="678706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2550166" y="2722879"/>
            <a:ext cx="1780890" cy="1264921"/>
          </a:xfrm>
          <a:custGeom>
            <a:avLst/>
            <a:gdLst>
              <a:gd name="connsiteX0" fmla="*/ 0 w 1361265"/>
              <a:gd name="connsiteY0" fmla="*/ 179453 h 2482317"/>
              <a:gd name="connsiteX1" fmla="*/ 1255948 w 1361265"/>
              <a:gd name="connsiteY1" fmla="*/ 235280 h 2482317"/>
              <a:gd name="connsiteX2" fmla="*/ 1283858 w 1361265"/>
              <a:gd name="connsiteY2" fmla="*/ 2482317 h 24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265" h="2482317">
                <a:moveTo>
                  <a:pt x="0" y="179453"/>
                </a:moveTo>
                <a:cubicBezTo>
                  <a:pt x="520986" y="15461"/>
                  <a:pt x="1041972" y="-148531"/>
                  <a:pt x="1255948" y="235280"/>
                </a:cubicBezTo>
                <a:cubicBezTo>
                  <a:pt x="1469924" y="619091"/>
                  <a:pt x="1293161" y="2100833"/>
                  <a:pt x="1283858" y="2482317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724" name="Freeform 723"/>
          <p:cNvSpPr/>
          <p:nvPr/>
        </p:nvSpPr>
        <p:spPr>
          <a:xfrm>
            <a:off x="2580641" y="2831248"/>
            <a:ext cx="2489199" cy="1181952"/>
          </a:xfrm>
          <a:custGeom>
            <a:avLst/>
            <a:gdLst>
              <a:gd name="connsiteX0" fmla="*/ 0 w 1361265"/>
              <a:gd name="connsiteY0" fmla="*/ 179453 h 2482317"/>
              <a:gd name="connsiteX1" fmla="*/ 1255948 w 1361265"/>
              <a:gd name="connsiteY1" fmla="*/ 235280 h 2482317"/>
              <a:gd name="connsiteX2" fmla="*/ 1283858 w 1361265"/>
              <a:gd name="connsiteY2" fmla="*/ 2482317 h 24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265" h="2482317">
                <a:moveTo>
                  <a:pt x="0" y="179453"/>
                </a:moveTo>
                <a:cubicBezTo>
                  <a:pt x="520986" y="15461"/>
                  <a:pt x="1041972" y="-148531"/>
                  <a:pt x="1255948" y="235280"/>
                </a:cubicBezTo>
                <a:cubicBezTo>
                  <a:pt x="1469924" y="619091"/>
                  <a:pt x="1293161" y="2100833"/>
                  <a:pt x="1283858" y="2482317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720" name="TextBox 719"/>
          <p:cNvSpPr txBox="1"/>
          <p:nvPr/>
        </p:nvSpPr>
        <p:spPr>
          <a:xfrm>
            <a:off x="1128067" y="3046382"/>
            <a:ext cx="1877050" cy="707886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Write payload </a:t>
            </a:r>
            <a:br>
              <a:rPr lang="en-US" sz="2000" dirty="0" smtClean="0">
                <a:latin typeface="Gill Sans Light"/>
                <a:cs typeface="Gill Sans Light"/>
              </a:rPr>
            </a:br>
            <a:r>
              <a:rPr lang="en-US" sz="2000" dirty="0" smtClean="0">
                <a:latin typeface="Gill Sans Light"/>
                <a:cs typeface="Gill Sans Light"/>
              </a:rPr>
              <a:t>in LLC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36" name="Rectangle 635"/>
          <p:cNvSpPr/>
          <p:nvPr/>
        </p:nvSpPr>
        <p:spPr>
          <a:xfrm>
            <a:off x="6955205" y="5020060"/>
            <a:ext cx="2186941" cy="954107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Bandwidth</a:t>
            </a:r>
            <a:r>
              <a:rPr lang="en-US" sz="2800" dirty="0" smtClean="0">
                <a:latin typeface="Gill Sans Light"/>
                <a:cs typeface="Gill Sans Light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✗</a:t>
            </a:r>
            <a:endParaRPr lang="en-US" sz="2800" dirty="0" smtClean="0">
              <a:latin typeface="Gill Sans Light"/>
              <a:cs typeface="Gill Sans Ligh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Latency</a:t>
            </a:r>
            <a:r>
              <a:rPr lang="en-US" sz="2800" dirty="0" smtClean="0">
                <a:latin typeface="Gill Sans Light"/>
                <a:cs typeface="Gill Sans Light"/>
              </a:rPr>
              <a:t> 	   </a:t>
            </a:r>
            <a:r>
              <a:rPr lang="en-US" sz="2400" b="1" dirty="0" smtClean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✓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071109" y="14275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210809" y="157360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350509" y="17196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7496559" y="187840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itle 1"/>
          <p:cNvSpPr>
            <a:spLocks noGrp="1"/>
          </p:cNvSpPr>
          <p:nvPr>
            <p:ph type="title"/>
          </p:nvPr>
        </p:nvSpPr>
        <p:spPr>
          <a:xfrm>
            <a:off x="0" y="588956"/>
            <a:ext cx="9144000" cy="81510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Per-Core NI 4</a:t>
            </a:r>
            <a:r>
              <a:rPr lang="en-US" sz="3500" dirty="0"/>
              <a:t>-Cache-Block Remote </a:t>
            </a:r>
            <a:r>
              <a:rPr lang="en-US" sz="3500" dirty="0" smtClean="0"/>
              <a:t>Read</a:t>
            </a:r>
            <a:endParaRPr lang="en-US" sz="3500" dirty="0"/>
          </a:p>
        </p:txBody>
      </p:sp>
      <p:sp>
        <p:nvSpPr>
          <p:cNvPr id="199" name="Freeform 198"/>
          <p:cNvSpPr/>
          <p:nvPr/>
        </p:nvSpPr>
        <p:spPr>
          <a:xfrm>
            <a:off x="2567099" y="2541694"/>
            <a:ext cx="392001" cy="1458806"/>
          </a:xfrm>
          <a:custGeom>
            <a:avLst/>
            <a:gdLst>
              <a:gd name="connsiteX0" fmla="*/ 0 w 1361265"/>
              <a:gd name="connsiteY0" fmla="*/ 179453 h 2482317"/>
              <a:gd name="connsiteX1" fmla="*/ 1255948 w 1361265"/>
              <a:gd name="connsiteY1" fmla="*/ 235280 h 2482317"/>
              <a:gd name="connsiteX2" fmla="*/ 1283858 w 1361265"/>
              <a:gd name="connsiteY2" fmla="*/ 2482317 h 24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265" h="2482317">
                <a:moveTo>
                  <a:pt x="0" y="179453"/>
                </a:moveTo>
                <a:cubicBezTo>
                  <a:pt x="520986" y="15461"/>
                  <a:pt x="1041972" y="-148531"/>
                  <a:pt x="1255948" y="235280"/>
                </a:cubicBezTo>
                <a:cubicBezTo>
                  <a:pt x="1469924" y="619091"/>
                  <a:pt x="1293161" y="2100833"/>
                  <a:pt x="1283858" y="2482317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10" name="Oval 309"/>
          <p:cNvSpPr/>
          <p:nvPr/>
        </p:nvSpPr>
        <p:spPr bwMode="auto">
          <a:xfrm>
            <a:off x="1871134" y="2413002"/>
            <a:ext cx="798907" cy="7057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62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719" grpId="0" animBg="1"/>
      <p:bldP spid="191" grpId="0"/>
      <p:bldP spid="713" grpId="0" animBg="1"/>
      <p:bldP spid="715" grpId="0" animBg="1"/>
      <p:bldP spid="717" grpId="0" animBg="1"/>
      <p:bldP spid="186" grpId="0" animBg="1"/>
      <p:bldP spid="187" grpId="0" animBg="1"/>
      <p:bldP spid="192" grpId="0" animBg="1"/>
      <p:bldP spid="193" grpId="0" animBg="1"/>
      <p:bldP spid="196" grpId="0" animBg="1"/>
      <p:bldP spid="197" grpId="0" animBg="1"/>
      <p:bldP spid="198" grpId="0" animBg="1"/>
      <p:bldP spid="724" grpId="0" animBg="1"/>
      <p:bldP spid="720" grpId="0" animBg="1"/>
      <p:bldP spid="636" grpId="0" animBg="1"/>
      <p:bldP spid="321" grpId="0" animBg="1"/>
      <p:bldP spid="322" grpId="0" animBg="1"/>
      <p:bldP spid="323" grpId="0" animBg="1"/>
      <p:bldP spid="324" grpId="0" animBg="1"/>
      <p:bldP spid="199" grpId="0" animBg="1"/>
      <p:bldP spid="3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Design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64329" y="2095207"/>
            <a:ext cx="4004224" cy="3745509"/>
            <a:chOff x="1399458" y="1415688"/>
            <a:chExt cx="4572000" cy="46353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99458" y="6034878"/>
              <a:ext cx="4572000" cy="16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431811" y="1415688"/>
              <a:ext cx="6796" cy="4585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 rot="16200000">
            <a:off x="1237074" y="3805945"/>
            <a:ext cx="1676711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Bandwidth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8501" y="6018750"/>
            <a:ext cx="1262235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Latency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0132" y="4787856"/>
            <a:ext cx="1098219" cy="1084048"/>
            <a:chOff x="5322793" y="3834494"/>
            <a:chExt cx="1098219" cy="1084048"/>
          </a:xfrm>
        </p:grpSpPr>
        <p:sp>
          <p:nvSpPr>
            <p:cNvPr id="19" name="Rectangle 18"/>
            <p:cNvSpPr/>
            <p:nvPr/>
          </p:nvSpPr>
          <p:spPr>
            <a:xfrm>
              <a:off x="5322793" y="3834494"/>
              <a:ext cx="804561" cy="823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52221" y="3953289"/>
              <a:ext cx="968791" cy="965253"/>
              <a:chOff x="7122124" y="5061211"/>
              <a:chExt cx="614042" cy="606743"/>
            </a:xfrm>
          </p:grpSpPr>
          <p:sp>
            <p:nvSpPr>
              <p:cNvPr id="14" name="Right Triangle 13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Oval 15"/>
          <p:cNvSpPr/>
          <p:nvPr/>
        </p:nvSpPr>
        <p:spPr bwMode="auto">
          <a:xfrm>
            <a:off x="2898482" y="2248955"/>
            <a:ext cx="1178551" cy="1055899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9407" y="2482305"/>
            <a:ext cx="10592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Target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08847" y="2400076"/>
            <a:ext cx="968791" cy="965253"/>
            <a:chOff x="7122124" y="5061211"/>
            <a:chExt cx="614042" cy="606743"/>
          </a:xfrm>
        </p:grpSpPr>
        <p:sp>
          <p:nvSpPr>
            <p:cNvPr id="24" name="Right Triangle 23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19207" y="4196805"/>
            <a:ext cx="18122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Per-core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1907" y="1771105"/>
            <a:ext cx="1320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Edge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26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960" y="1482443"/>
            <a:ext cx="8603553" cy="212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Insight:</a:t>
            </a:r>
          </a:p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QP interactions </a:t>
            </a:r>
            <a:r>
              <a:rPr lang="en-US" sz="2600" dirty="0" smtClean="0"/>
              <a:t>best handled at request’s initiation location</a:t>
            </a:r>
            <a:endParaRPr lang="en-US" sz="2600" dirty="0"/>
          </a:p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Data handling </a:t>
            </a:r>
            <a:r>
              <a:rPr lang="en-US" sz="2600" dirty="0" smtClean="0"/>
              <a:t>best handled at the chip’s edge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" y="6072494"/>
            <a:ext cx="9144000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Split NI addresses the shortcomings of Edge NI and Per-core NI                    </a:t>
            </a:r>
            <a:endParaRPr lang="en-US" sz="2200" baseline="-25000" dirty="0">
              <a:solidFill>
                <a:prstClr val="white"/>
              </a:solidFill>
              <a:cs typeface="Gill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60756" y="4444286"/>
            <a:ext cx="2539907" cy="830997"/>
            <a:chOff x="3070455" y="4749688"/>
            <a:chExt cx="2539907" cy="83099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081962" y="5172441"/>
              <a:ext cx="2478024" cy="1731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70455" y="4749688"/>
              <a:ext cx="2539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 Light"/>
                  <a:cs typeface="Gill Sans Light"/>
                </a:rPr>
                <a:t>Communication </a:t>
              </a:r>
            </a:p>
            <a:p>
              <a:pPr algn="ctr"/>
              <a:r>
                <a:rPr lang="en-US" sz="2400" dirty="0" smtClean="0">
                  <a:latin typeface="Gill Sans Light"/>
                  <a:cs typeface="Gill Sans Light"/>
                </a:rPr>
                <a:t>via NOC packets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3959" y="2973038"/>
            <a:ext cx="81301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Gill Sans Light"/>
                <a:cs typeface="Gill Sans Light"/>
                <a:sym typeface="Wingdings" panose="05000000000000000000" pitchFamily="2" charset="2"/>
              </a:rPr>
              <a:t>Solution: </a:t>
            </a:r>
            <a:r>
              <a:rPr lang="en-US" sz="2600" dirty="0" smtClean="0">
                <a:latin typeface="Gill Sans Light"/>
                <a:cs typeface="Gill Sans Light"/>
              </a:rPr>
              <a:t>The </a:t>
            </a:r>
            <a:r>
              <a:rPr lang="en-US" sz="2600" dirty="0">
                <a:latin typeface="Gill Sans Light"/>
                <a:cs typeface="Gill Sans Light"/>
              </a:rPr>
              <a:t>two can be decoupled and physically separated!</a:t>
            </a:r>
          </a:p>
        </p:txBody>
      </p:sp>
      <p:sp>
        <p:nvSpPr>
          <p:cNvPr id="25" name="Right Triangle 24"/>
          <p:cNvSpPr/>
          <p:nvPr/>
        </p:nvSpPr>
        <p:spPr>
          <a:xfrm rot="2698020">
            <a:off x="4307490" y="3841252"/>
            <a:ext cx="1300350" cy="128959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rot="8073105">
            <a:off x="3417046" y="4754967"/>
            <a:ext cx="1271061" cy="1318869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284" y="4310211"/>
            <a:ext cx="167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NI Frontend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90126" y="5468569"/>
            <a:ext cx="2194560" cy="42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QP interactions 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5110308" y="5395567"/>
            <a:ext cx="2790225" cy="12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Data handling</a:t>
            </a:r>
          </a:p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Network packet handling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673234" y="4300509"/>
            <a:ext cx="157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NI Backend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5" y="588956"/>
            <a:ext cx="8599714" cy="815103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How to Have Your Cake and Eat It Too</a:t>
            </a:r>
            <a:endParaRPr lang="en-US" sz="38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761368" y="5409738"/>
            <a:ext cx="2790225" cy="12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QP interactions </a:t>
            </a:r>
          </a:p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Data handling</a:t>
            </a:r>
          </a:p>
          <a:p>
            <a:pPr marL="0" indent="0" algn="ctr">
              <a:lnSpc>
                <a:spcPts val="23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Network packet handling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439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222 0 " pathEditMode="relative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785 0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/>
      <p:bldP spid="29" grpId="0"/>
      <p:bldP spid="83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273" y="1763849"/>
            <a:ext cx="6047971" cy="3844017"/>
            <a:chOff x="952524" y="1763849"/>
            <a:chExt cx="6047971" cy="3844017"/>
          </a:xfrm>
        </p:grpSpPr>
        <p:cxnSp>
          <p:nvCxnSpPr>
            <p:cNvPr id="89" name="Straight Connector 88"/>
            <p:cNvCxnSpPr>
              <a:stCxn id="100" idx="0"/>
              <a:endCxn id="145" idx="2"/>
            </p:cNvCxnSpPr>
            <p:nvPr/>
          </p:nvCxnSpPr>
          <p:spPr bwMode="auto">
            <a:xfrm>
              <a:off x="1300872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102" idx="0"/>
              <a:endCxn id="147" idx="2"/>
            </p:cNvCxnSpPr>
            <p:nvPr/>
          </p:nvCxnSpPr>
          <p:spPr bwMode="auto">
            <a:xfrm>
              <a:off x="1969195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>
              <a:stCxn id="101" idx="0"/>
              <a:endCxn id="146" idx="2"/>
            </p:cNvCxnSpPr>
            <p:nvPr/>
          </p:nvCxnSpPr>
          <p:spPr bwMode="auto">
            <a:xfrm>
              <a:off x="2653400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>
              <a:stCxn id="103" idx="0"/>
              <a:endCxn id="148" idx="2"/>
            </p:cNvCxnSpPr>
            <p:nvPr/>
          </p:nvCxnSpPr>
          <p:spPr bwMode="auto">
            <a:xfrm>
              <a:off x="3335677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>
              <a:stCxn id="105" idx="0"/>
              <a:endCxn id="150" idx="2"/>
            </p:cNvCxnSpPr>
            <p:nvPr/>
          </p:nvCxnSpPr>
          <p:spPr bwMode="auto">
            <a:xfrm>
              <a:off x="4004000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>
              <a:stCxn id="104" idx="0"/>
              <a:endCxn id="149" idx="2"/>
            </p:cNvCxnSpPr>
            <p:nvPr/>
          </p:nvCxnSpPr>
          <p:spPr bwMode="auto">
            <a:xfrm>
              <a:off x="4688205" y="1843741"/>
              <a:ext cx="0" cy="37004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>
              <a:stCxn id="100" idx="1"/>
            </p:cNvCxnSpPr>
            <p:nvPr/>
          </p:nvCxnSpPr>
          <p:spPr bwMode="auto">
            <a:xfrm>
              <a:off x="1015001" y="2108722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0" name="Rectangle 99"/>
            <p:cNvSpPr/>
            <p:nvPr/>
          </p:nvSpPr>
          <p:spPr>
            <a:xfrm>
              <a:off x="1015001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367529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683324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49806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402334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18129" y="184374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108" name="Straight Connector 107"/>
            <p:cNvCxnSpPr>
              <a:stCxn id="109" idx="1"/>
            </p:cNvCxnSpPr>
            <p:nvPr/>
          </p:nvCxnSpPr>
          <p:spPr bwMode="auto">
            <a:xfrm>
              <a:off x="1015001" y="2746438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Rectangle 108"/>
            <p:cNvSpPr/>
            <p:nvPr/>
          </p:nvSpPr>
          <p:spPr>
            <a:xfrm>
              <a:off x="1015001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367529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683324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049806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02334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18129" y="248145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117" name="Straight Connector 116"/>
            <p:cNvCxnSpPr>
              <a:stCxn id="118" idx="1"/>
            </p:cNvCxnSpPr>
            <p:nvPr/>
          </p:nvCxnSpPr>
          <p:spPr bwMode="auto">
            <a:xfrm>
              <a:off x="1015001" y="3380986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8" name="Rectangle 117"/>
            <p:cNvSpPr/>
            <p:nvPr/>
          </p:nvSpPr>
          <p:spPr>
            <a:xfrm>
              <a:off x="1015001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367529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683324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49806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02334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18129" y="3116005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126" name="Straight Connector 125"/>
            <p:cNvCxnSpPr>
              <a:stCxn id="127" idx="1"/>
            </p:cNvCxnSpPr>
            <p:nvPr/>
          </p:nvCxnSpPr>
          <p:spPr bwMode="auto">
            <a:xfrm>
              <a:off x="1015001" y="4018702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7" name="Rectangle 126"/>
            <p:cNvSpPr/>
            <p:nvPr/>
          </p:nvSpPr>
          <p:spPr>
            <a:xfrm>
              <a:off x="1015001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67529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683324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049806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402334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718129" y="375372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135" name="Straight Connector 134"/>
            <p:cNvCxnSpPr>
              <a:stCxn id="136" idx="1"/>
            </p:cNvCxnSpPr>
            <p:nvPr/>
          </p:nvCxnSpPr>
          <p:spPr bwMode="auto">
            <a:xfrm>
              <a:off x="1015001" y="4641492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6" name="Rectangle 135"/>
            <p:cNvSpPr/>
            <p:nvPr/>
          </p:nvSpPr>
          <p:spPr>
            <a:xfrm>
              <a:off x="1015001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367529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683324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49806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402334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718129" y="4376511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cxnSp>
          <p:nvCxnSpPr>
            <p:cNvPr id="144" name="Straight Connector 143"/>
            <p:cNvCxnSpPr>
              <a:stCxn id="145" idx="1"/>
            </p:cNvCxnSpPr>
            <p:nvPr/>
          </p:nvCxnSpPr>
          <p:spPr bwMode="auto">
            <a:xfrm>
              <a:off x="1015001" y="5279208"/>
              <a:ext cx="5165865" cy="135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5" name="Rectangle 144"/>
            <p:cNvSpPr/>
            <p:nvPr/>
          </p:nvSpPr>
          <p:spPr>
            <a:xfrm>
              <a:off x="1015001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367529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83324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049806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02334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718129" y="5014227"/>
              <a:ext cx="571742" cy="529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787191" y="1843741"/>
              <a:ext cx="393675" cy="37004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 rot="5400000">
              <a:off x="4196971" y="3455439"/>
              <a:ext cx="3700445" cy="4770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kern="0" spc="44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  </a:t>
              </a:r>
              <a:r>
                <a:rPr lang="en-US" sz="2000" kern="0" spc="44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Network Router</a:t>
              </a:r>
              <a:endParaRPr lang="en-US" sz="2000" kern="0" spc="44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952524" y="1763849"/>
              <a:ext cx="5616145" cy="3844017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6" name="Left-Right Arrow 155"/>
            <p:cNvSpPr/>
            <p:nvPr/>
          </p:nvSpPr>
          <p:spPr>
            <a:xfrm>
              <a:off x="6180866" y="1901322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7" name="Left-Right Arrow 156"/>
            <p:cNvSpPr/>
            <p:nvPr/>
          </p:nvSpPr>
          <p:spPr>
            <a:xfrm>
              <a:off x="6180866" y="2535870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8" name="Left-Right Arrow 157"/>
            <p:cNvSpPr/>
            <p:nvPr/>
          </p:nvSpPr>
          <p:spPr>
            <a:xfrm>
              <a:off x="6180866" y="3180565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9" name="Left-Right Arrow 158"/>
            <p:cNvSpPr/>
            <p:nvPr/>
          </p:nvSpPr>
          <p:spPr>
            <a:xfrm>
              <a:off x="6180866" y="3801156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0" name="Left-Right Arrow 159"/>
            <p:cNvSpPr/>
            <p:nvPr/>
          </p:nvSpPr>
          <p:spPr>
            <a:xfrm>
              <a:off x="6180866" y="4370125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1" name="Left-Right Arrow 160"/>
            <p:cNvSpPr/>
            <p:nvPr/>
          </p:nvSpPr>
          <p:spPr>
            <a:xfrm>
              <a:off x="6180866" y="5004673"/>
              <a:ext cx="819629" cy="52430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807516" y="2453231"/>
            <a:ext cx="21581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All </a:t>
            </a:r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QP interactions </a:t>
            </a:r>
            <a:r>
              <a:rPr lang="en-US" sz="2000" dirty="0" smtClean="0">
                <a:latin typeface="Gill Sans Light"/>
                <a:cs typeface="Gill Sans Light"/>
              </a:rPr>
              <a:t>local!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6807516" y="3955334"/>
            <a:ext cx="21581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All reply packets received!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Write CQ </a:t>
            </a:r>
            <a:r>
              <a:rPr lang="en-US" sz="2000" i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locally</a:t>
            </a:r>
            <a:endParaRPr lang="en-US" sz="2000" i="1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6817676" y="3368059"/>
            <a:ext cx="21581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Data handling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6586537" y="1497679"/>
            <a:ext cx="1442720" cy="83099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Outgoing requests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757987" y="1493869"/>
            <a:ext cx="1442720" cy="83099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Incoming replies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cxnSp>
        <p:nvCxnSpPr>
          <p:cNvPr id="337" name="Straight Arrow Connector 336"/>
          <p:cNvCxnSpPr/>
          <p:nvPr/>
        </p:nvCxnSpPr>
        <p:spPr>
          <a:xfrm flipH="1">
            <a:off x="5310069" y="185928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 flipH="1">
            <a:off x="5320229" y="199136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V="1">
            <a:off x="5299909" y="170688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/>
          <p:nvPr/>
        </p:nvCxnSpPr>
        <p:spPr>
          <a:xfrm flipH="1">
            <a:off x="5289749" y="176784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V="1">
            <a:off x="5279589" y="182880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V="1">
            <a:off x="5289749" y="193040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5279589" y="1645920"/>
            <a:ext cx="1270000" cy="94488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18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0" y="5977238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Both low-latency small transfers and high-bandwidth large transfers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cxnSp>
        <p:nvCxnSpPr>
          <p:cNvPr id="334" name="Straight Arrow Connector 333"/>
          <p:cNvCxnSpPr/>
          <p:nvPr/>
        </p:nvCxnSpPr>
        <p:spPr>
          <a:xfrm flipV="1">
            <a:off x="5299909" y="2037080"/>
            <a:ext cx="1280160" cy="88392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Right Triangle 245"/>
          <p:cNvSpPr/>
          <p:nvPr/>
        </p:nvSpPr>
        <p:spPr>
          <a:xfrm rot="8112599">
            <a:off x="799976" y="217216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Right Triangle 246"/>
          <p:cNvSpPr/>
          <p:nvPr/>
        </p:nvSpPr>
        <p:spPr>
          <a:xfrm rot="8112599">
            <a:off x="1470536" y="217469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ight Triangle 247"/>
          <p:cNvSpPr/>
          <p:nvPr/>
        </p:nvSpPr>
        <p:spPr>
          <a:xfrm rot="8112599">
            <a:off x="2158876" y="2172161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Right Triangle 248"/>
          <p:cNvSpPr/>
          <p:nvPr/>
        </p:nvSpPr>
        <p:spPr>
          <a:xfrm rot="8112599">
            <a:off x="2837902" y="2170467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Right Triangle 249"/>
          <p:cNvSpPr/>
          <p:nvPr/>
        </p:nvSpPr>
        <p:spPr>
          <a:xfrm rot="8112599">
            <a:off x="3509309" y="217216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Right Triangle 250"/>
          <p:cNvSpPr/>
          <p:nvPr/>
        </p:nvSpPr>
        <p:spPr>
          <a:xfrm rot="8112599">
            <a:off x="4193626" y="2170466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Right Triangle 251"/>
          <p:cNvSpPr/>
          <p:nvPr/>
        </p:nvSpPr>
        <p:spPr>
          <a:xfrm rot="8112599">
            <a:off x="802093" y="2811393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Right Triangle 252"/>
          <p:cNvSpPr/>
          <p:nvPr/>
        </p:nvSpPr>
        <p:spPr>
          <a:xfrm rot="8112599">
            <a:off x="1479003" y="2801232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Right Triangle 253"/>
          <p:cNvSpPr/>
          <p:nvPr/>
        </p:nvSpPr>
        <p:spPr>
          <a:xfrm rot="8112599">
            <a:off x="2151468" y="2811394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ight Triangle 254"/>
          <p:cNvSpPr/>
          <p:nvPr/>
        </p:nvSpPr>
        <p:spPr>
          <a:xfrm rot="8112599">
            <a:off x="2836844" y="280970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Right Triangle 255"/>
          <p:cNvSpPr/>
          <p:nvPr/>
        </p:nvSpPr>
        <p:spPr>
          <a:xfrm rot="8112599">
            <a:off x="3505076" y="2808218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Right Triangle 256"/>
          <p:cNvSpPr/>
          <p:nvPr/>
        </p:nvSpPr>
        <p:spPr>
          <a:xfrm rot="8112599">
            <a:off x="4192568" y="2806524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ight Triangle 257"/>
          <p:cNvSpPr/>
          <p:nvPr/>
        </p:nvSpPr>
        <p:spPr>
          <a:xfrm rot="8112599">
            <a:off x="801033" y="344216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Right Triangle 258"/>
          <p:cNvSpPr/>
          <p:nvPr/>
        </p:nvSpPr>
        <p:spPr>
          <a:xfrm rot="8112599">
            <a:off x="1468418" y="344469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ight Triangle 259"/>
          <p:cNvSpPr/>
          <p:nvPr/>
        </p:nvSpPr>
        <p:spPr>
          <a:xfrm rot="8112599">
            <a:off x="2153583" y="3442161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Right Triangle 260"/>
          <p:cNvSpPr/>
          <p:nvPr/>
        </p:nvSpPr>
        <p:spPr>
          <a:xfrm rot="8112599">
            <a:off x="2838959" y="3443642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Right Triangle 261"/>
          <p:cNvSpPr/>
          <p:nvPr/>
        </p:nvSpPr>
        <p:spPr>
          <a:xfrm rot="8112599">
            <a:off x="3510366" y="344216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Right Triangle 262"/>
          <p:cNvSpPr/>
          <p:nvPr/>
        </p:nvSpPr>
        <p:spPr>
          <a:xfrm rot="8112599">
            <a:off x="4194683" y="3443641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8" name="Right Triangle 437"/>
          <p:cNvSpPr/>
          <p:nvPr/>
        </p:nvSpPr>
        <p:spPr>
          <a:xfrm rot="8112599">
            <a:off x="799976" y="407821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Right Triangle 438"/>
          <p:cNvSpPr/>
          <p:nvPr/>
        </p:nvSpPr>
        <p:spPr>
          <a:xfrm rot="8112599">
            <a:off x="1470536" y="4080758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" name="Right Triangle 439"/>
          <p:cNvSpPr/>
          <p:nvPr/>
        </p:nvSpPr>
        <p:spPr>
          <a:xfrm rot="8112599">
            <a:off x="2158876" y="4081394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1" name="Right Triangle 440"/>
          <p:cNvSpPr/>
          <p:nvPr/>
        </p:nvSpPr>
        <p:spPr>
          <a:xfrm rot="8112599">
            <a:off x="2837902" y="407970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2" name="Right Triangle 441"/>
          <p:cNvSpPr/>
          <p:nvPr/>
        </p:nvSpPr>
        <p:spPr>
          <a:xfrm rot="8112599">
            <a:off x="3506134" y="4081393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3" name="Right Triangle 442"/>
          <p:cNvSpPr/>
          <p:nvPr/>
        </p:nvSpPr>
        <p:spPr>
          <a:xfrm rot="8112599">
            <a:off x="4196801" y="407969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4" name="Right Triangle 443"/>
          <p:cNvSpPr/>
          <p:nvPr/>
        </p:nvSpPr>
        <p:spPr>
          <a:xfrm rot="8112599">
            <a:off x="802093" y="4704752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Right Triangle 444"/>
          <p:cNvSpPr/>
          <p:nvPr/>
        </p:nvSpPr>
        <p:spPr>
          <a:xfrm rot="8112599">
            <a:off x="1469478" y="4707291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6" name="Right Triangle 445"/>
          <p:cNvSpPr/>
          <p:nvPr/>
        </p:nvSpPr>
        <p:spPr>
          <a:xfrm rot="8112599">
            <a:off x="2167343" y="4704753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Right Triangle 446"/>
          <p:cNvSpPr/>
          <p:nvPr/>
        </p:nvSpPr>
        <p:spPr>
          <a:xfrm rot="8112599">
            <a:off x="2846369" y="470305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Right Triangle 447"/>
          <p:cNvSpPr/>
          <p:nvPr/>
        </p:nvSpPr>
        <p:spPr>
          <a:xfrm rot="8112599">
            <a:off x="3508251" y="4701577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" name="Right Triangle 448"/>
          <p:cNvSpPr/>
          <p:nvPr/>
        </p:nvSpPr>
        <p:spPr>
          <a:xfrm rot="8112599">
            <a:off x="4189393" y="4703058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Right Triangle 449"/>
          <p:cNvSpPr/>
          <p:nvPr/>
        </p:nvSpPr>
        <p:spPr>
          <a:xfrm rot="8112599">
            <a:off x="801033" y="534186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Right Triangle 450"/>
          <p:cNvSpPr/>
          <p:nvPr/>
        </p:nvSpPr>
        <p:spPr>
          <a:xfrm rot="8112599">
            <a:off x="1471593" y="5341233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2" name="Right Triangle 451"/>
          <p:cNvSpPr/>
          <p:nvPr/>
        </p:nvSpPr>
        <p:spPr>
          <a:xfrm rot="8112599">
            <a:off x="2156758" y="534187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3" name="Right Triangle 452"/>
          <p:cNvSpPr/>
          <p:nvPr/>
        </p:nvSpPr>
        <p:spPr>
          <a:xfrm rot="8112599">
            <a:off x="2838959" y="5343351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4" name="Right Triangle 453"/>
          <p:cNvSpPr/>
          <p:nvPr/>
        </p:nvSpPr>
        <p:spPr>
          <a:xfrm rot="8112599">
            <a:off x="3510366" y="5341869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5" name="Right Triangle 454"/>
          <p:cNvSpPr/>
          <p:nvPr/>
        </p:nvSpPr>
        <p:spPr>
          <a:xfrm rot="8112599">
            <a:off x="4185158" y="5343350"/>
            <a:ext cx="403117" cy="398701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 bwMode="auto">
          <a:xfrm>
            <a:off x="1302183" y="2414616"/>
            <a:ext cx="744833" cy="7230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62" name="Right Triangle 461"/>
          <p:cNvSpPr/>
          <p:nvPr/>
        </p:nvSpPr>
        <p:spPr>
          <a:xfrm rot="2800490">
            <a:off x="4973835" y="5104422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8" name="Right Triangle 467"/>
          <p:cNvSpPr/>
          <p:nvPr/>
        </p:nvSpPr>
        <p:spPr>
          <a:xfrm rot="2800490">
            <a:off x="4973834" y="4475772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0" name="Right Triangle 469"/>
          <p:cNvSpPr/>
          <p:nvPr/>
        </p:nvSpPr>
        <p:spPr>
          <a:xfrm rot="2800490">
            <a:off x="4973835" y="3857706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Right Triangle 471"/>
          <p:cNvSpPr/>
          <p:nvPr/>
        </p:nvSpPr>
        <p:spPr>
          <a:xfrm rot="2800490">
            <a:off x="4973836" y="3214239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6" name="Right Triangle 475"/>
          <p:cNvSpPr/>
          <p:nvPr/>
        </p:nvSpPr>
        <p:spPr>
          <a:xfrm rot="2800490">
            <a:off x="4973835" y="2570773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Right Triangle 477"/>
          <p:cNvSpPr/>
          <p:nvPr/>
        </p:nvSpPr>
        <p:spPr>
          <a:xfrm rot="2800490">
            <a:off x="4973834" y="1944239"/>
            <a:ext cx="388097" cy="372597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1" name="Straight Arrow Connector 320"/>
          <p:cNvCxnSpPr/>
          <p:nvPr/>
        </p:nvCxnSpPr>
        <p:spPr>
          <a:xfrm flipV="1">
            <a:off x="1889770" y="2802018"/>
            <a:ext cx="2922459" cy="383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1888077" y="2838450"/>
            <a:ext cx="3020473" cy="3513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5" name="Freeform 344"/>
          <p:cNvSpPr/>
          <p:nvPr/>
        </p:nvSpPr>
        <p:spPr>
          <a:xfrm>
            <a:off x="3057848" y="2693248"/>
            <a:ext cx="1806873" cy="1247719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42" name="Freeform 341"/>
          <p:cNvSpPr/>
          <p:nvPr/>
        </p:nvSpPr>
        <p:spPr>
          <a:xfrm>
            <a:off x="2375252" y="2610992"/>
            <a:ext cx="2489469" cy="1364107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43" name="Freeform 342"/>
          <p:cNvSpPr/>
          <p:nvPr/>
        </p:nvSpPr>
        <p:spPr>
          <a:xfrm>
            <a:off x="3670300" y="2764369"/>
            <a:ext cx="1204582" cy="1185332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35" name="Freeform 434"/>
          <p:cNvSpPr/>
          <p:nvPr/>
        </p:nvSpPr>
        <p:spPr>
          <a:xfrm>
            <a:off x="4373073" y="2891368"/>
            <a:ext cx="510269" cy="1058332"/>
          </a:xfrm>
          <a:custGeom>
            <a:avLst/>
            <a:gdLst>
              <a:gd name="connsiteX0" fmla="*/ 1910638 w 1910638"/>
              <a:gd name="connsiteY0" fmla="*/ 0 h 1716681"/>
              <a:gd name="connsiteX1" fmla="*/ 236041 w 1910638"/>
              <a:gd name="connsiteY1" fmla="*/ 153525 h 1716681"/>
              <a:gd name="connsiteX2" fmla="*/ 12761 w 1910638"/>
              <a:gd name="connsiteY2" fmla="*/ 1716681 h 17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38" h="1716681">
                <a:moveTo>
                  <a:pt x="1910638" y="0"/>
                </a:moveTo>
                <a:lnTo>
                  <a:pt x="236041" y="153525"/>
                </a:lnTo>
                <a:cubicBezTo>
                  <a:pt x="-80272" y="439638"/>
                  <a:pt x="12761" y="1716681"/>
                  <a:pt x="12761" y="1716681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79" name="Title 1"/>
          <p:cNvSpPr>
            <a:spLocks noGrp="1"/>
          </p:cNvSpPr>
          <p:nvPr>
            <p:ph type="title"/>
          </p:nvPr>
        </p:nvSpPr>
        <p:spPr>
          <a:xfrm>
            <a:off x="0" y="588956"/>
            <a:ext cx="9144000" cy="815103"/>
          </a:xfrm>
        </p:spPr>
        <p:txBody>
          <a:bodyPr>
            <a:normAutofit/>
          </a:bodyPr>
          <a:lstStyle/>
          <a:p>
            <a:r>
              <a:rPr lang="en-US" dirty="0" smtClean="0"/>
              <a:t>Split NI 4</a:t>
            </a:r>
            <a:r>
              <a:rPr lang="en-US" dirty="0"/>
              <a:t>-Cache-Block </a:t>
            </a:r>
            <a:r>
              <a:rPr lang="en-US" dirty="0" smtClean="0"/>
              <a:t>Remote Read</a:t>
            </a:r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6639309" y="15037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6632959" y="16561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620259" y="180220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607559" y="19482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955205" y="5020060"/>
            <a:ext cx="2186941" cy="954107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Bandwidth</a:t>
            </a:r>
            <a:r>
              <a:rPr lang="en-US" sz="2800" dirty="0" smtClean="0">
                <a:latin typeface="Gill Sans Light"/>
                <a:cs typeface="Gill Sans Light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✓</a:t>
            </a:r>
            <a:endParaRPr lang="en-US" sz="2800" dirty="0" smtClean="0">
              <a:latin typeface="Gill Sans Light"/>
              <a:cs typeface="Gill Sans Ligh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Latency</a:t>
            </a:r>
            <a:r>
              <a:rPr lang="en-US" sz="2800" dirty="0" smtClean="0">
                <a:latin typeface="Gill Sans Light"/>
                <a:cs typeface="Gill Sans Light"/>
              </a:rPr>
              <a:t> 	   </a:t>
            </a:r>
            <a:r>
              <a:rPr lang="en-US" sz="2400" b="1" dirty="0" smtClean="0">
                <a:solidFill>
                  <a:srgbClr val="000000"/>
                </a:solidFill>
                <a:latin typeface="Gill Sans Light"/>
                <a:ea typeface="Zapf Dingbats"/>
                <a:cs typeface="Gill Sans Light"/>
                <a:sym typeface="Zapf Dingbats"/>
              </a:rPr>
              <a:t>✓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40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319" grpId="0"/>
      <p:bldP spid="320" grpId="0"/>
      <p:bldP spid="320" grpId="1"/>
      <p:bldP spid="339" grpId="0" animBg="1"/>
      <p:bldP spid="339" grpId="1" animBg="1"/>
      <p:bldP spid="340" grpId="0" animBg="1"/>
      <p:bldP spid="86" grpId="0" animBg="1"/>
      <p:bldP spid="168" grpId="0" animBg="1"/>
      <p:bldP spid="168" grpId="1" animBg="1"/>
      <p:bldP spid="168" grpId="2" animBg="1"/>
      <p:bldP spid="345" grpId="0" animBg="1"/>
      <p:bldP spid="345" grpId="1" animBg="1"/>
      <p:bldP spid="342" grpId="0" animBg="1"/>
      <p:bldP spid="342" grpId="1" animBg="1"/>
      <p:bldP spid="343" grpId="0" animBg="1"/>
      <p:bldP spid="343" grpId="1" animBg="1"/>
      <p:bldP spid="435" grpId="0" animBg="1"/>
      <p:bldP spid="435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Design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64329" y="2095207"/>
            <a:ext cx="4004224" cy="3745509"/>
            <a:chOff x="1399458" y="1415688"/>
            <a:chExt cx="4572000" cy="46353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99458" y="6034878"/>
              <a:ext cx="4572000" cy="16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431811" y="1415688"/>
              <a:ext cx="6796" cy="458518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 rot="16200000">
            <a:off x="1237074" y="3805945"/>
            <a:ext cx="1676711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Bandwidth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8501" y="6018750"/>
            <a:ext cx="1262235" cy="52322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Latency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0132" y="4724356"/>
            <a:ext cx="1098219" cy="1084048"/>
            <a:chOff x="5322793" y="3834494"/>
            <a:chExt cx="1098219" cy="1084048"/>
          </a:xfrm>
        </p:grpSpPr>
        <p:sp>
          <p:nvSpPr>
            <p:cNvPr id="19" name="Rectangle 18"/>
            <p:cNvSpPr/>
            <p:nvPr/>
          </p:nvSpPr>
          <p:spPr>
            <a:xfrm>
              <a:off x="5322793" y="3834494"/>
              <a:ext cx="804561" cy="823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52221" y="3953289"/>
              <a:ext cx="968791" cy="965253"/>
              <a:chOff x="7122124" y="5061211"/>
              <a:chExt cx="614042" cy="606743"/>
            </a:xfrm>
          </p:grpSpPr>
          <p:sp>
            <p:nvSpPr>
              <p:cNvPr id="14" name="Right Triangle 13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Oval 15"/>
          <p:cNvSpPr/>
          <p:nvPr/>
        </p:nvSpPr>
        <p:spPr bwMode="auto">
          <a:xfrm>
            <a:off x="2898482" y="2248955"/>
            <a:ext cx="1178551" cy="1055899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9407" y="2482305"/>
            <a:ext cx="10592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Target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08847" y="2400076"/>
            <a:ext cx="968791" cy="965253"/>
            <a:chOff x="7122124" y="5061211"/>
            <a:chExt cx="614042" cy="606743"/>
          </a:xfrm>
        </p:grpSpPr>
        <p:sp>
          <p:nvSpPr>
            <p:cNvPr id="24" name="Right Triangle 23"/>
            <p:cNvSpPr/>
            <p:nvPr/>
          </p:nvSpPr>
          <p:spPr>
            <a:xfrm rot="2711738">
              <a:off x="7379774" y="5055444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45456" y="2350230"/>
            <a:ext cx="1049684" cy="1029971"/>
            <a:chOff x="7122124" y="5020530"/>
            <a:chExt cx="665314" cy="647424"/>
          </a:xfrm>
        </p:grpSpPr>
        <p:sp>
          <p:nvSpPr>
            <p:cNvPr id="21" name="Right Triangle 20"/>
            <p:cNvSpPr/>
            <p:nvPr/>
          </p:nvSpPr>
          <p:spPr>
            <a:xfrm rot="2711738">
              <a:off x="7431046" y="5014763"/>
              <a:ext cx="350626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19207" y="4196805"/>
            <a:ext cx="18122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Per-core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907" y="1796505"/>
            <a:ext cx="1320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Edge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73207" y="1758405"/>
            <a:ext cx="12308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Split NI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342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78" y="2232743"/>
            <a:ext cx="4531963" cy="3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88956"/>
            <a:ext cx="8712200" cy="8151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In-Memory Computing for High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7" y="1549397"/>
            <a:ext cx="8273143" cy="1112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Tight latency constraints </a:t>
            </a:r>
            <a:r>
              <a:rPr lang="en-US" sz="2600" dirty="0" smtClean="0">
                <a:sym typeface="Wingdings"/>
              </a:rPr>
              <a:t> Keep data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084589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 MT"/>
              </a:rPr>
              <a:t>Need large memory pool to accommodate all data</a:t>
            </a:r>
            <a:endParaRPr lang="en-US" sz="2200" dirty="0">
              <a:solidFill>
                <a:prstClr val="white"/>
              </a:solidFill>
              <a:cs typeface="Gill Sans M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21644" y="2354088"/>
            <a:ext cx="4335891" cy="3235859"/>
          </a:xfrm>
          <a:prstGeom prst="ellipse">
            <a:avLst/>
          </a:prstGeom>
          <a:noFill/>
          <a:ln w="3810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12860" y="2693853"/>
            <a:ext cx="3955693" cy="2653405"/>
          </a:xfrm>
          <a:prstGeom prst="ellipse">
            <a:avLst/>
          </a:prstGeom>
          <a:noFill/>
          <a:ln w="3810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79809" y="3057886"/>
            <a:ext cx="3494600" cy="1917248"/>
          </a:xfrm>
          <a:prstGeom prst="ellipse">
            <a:avLst/>
          </a:prstGeom>
          <a:noFill/>
          <a:ln w="3810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32209" y="3146873"/>
            <a:ext cx="3075251" cy="1561303"/>
          </a:xfrm>
          <a:prstGeom prst="ellipse">
            <a:avLst/>
          </a:prstGeom>
          <a:noFill/>
          <a:ln w="3810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35740" y="3315453"/>
            <a:ext cx="2580504" cy="1287557"/>
          </a:xfrm>
          <a:prstGeom prst="ellipse">
            <a:avLst/>
          </a:prstGeom>
          <a:noFill/>
          <a:ln w="3810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570290" y="2103413"/>
            <a:ext cx="1432816" cy="898563"/>
            <a:chOff x="8125362" y="4641521"/>
            <a:chExt cx="1432816" cy="898563"/>
          </a:xfrm>
        </p:grpSpPr>
        <p:pic>
          <p:nvPicPr>
            <p:cNvPr id="60" name="Picture 59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1" name="Picture 60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6264404" y="3593280"/>
            <a:ext cx="1432816" cy="898563"/>
            <a:chOff x="8125362" y="4641521"/>
            <a:chExt cx="1432816" cy="898563"/>
          </a:xfrm>
        </p:grpSpPr>
        <p:pic>
          <p:nvPicPr>
            <p:cNvPr id="63" name="Picture 62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4" name="Picture 63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918122" y="2109996"/>
            <a:ext cx="1432816" cy="898563"/>
            <a:chOff x="8125362" y="4641521"/>
            <a:chExt cx="1432816" cy="898563"/>
          </a:xfrm>
        </p:grpSpPr>
        <p:pic>
          <p:nvPicPr>
            <p:cNvPr id="66" name="Picture 65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7" name="Picture 66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229869" y="3420758"/>
            <a:ext cx="1432816" cy="898563"/>
            <a:chOff x="8125362" y="4641521"/>
            <a:chExt cx="1432816" cy="898563"/>
          </a:xfrm>
        </p:grpSpPr>
        <p:pic>
          <p:nvPicPr>
            <p:cNvPr id="69" name="Picture 68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70" name="Picture 69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5574299" y="4980537"/>
            <a:ext cx="1432816" cy="898563"/>
            <a:chOff x="8125362" y="4641521"/>
            <a:chExt cx="1432816" cy="898563"/>
          </a:xfrm>
        </p:grpSpPr>
        <p:pic>
          <p:nvPicPr>
            <p:cNvPr id="81" name="Picture 80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82" name="Picture 81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2154393" y="4844163"/>
            <a:ext cx="1432816" cy="898563"/>
            <a:chOff x="8125362" y="4641521"/>
            <a:chExt cx="1432816" cy="898563"/>
          </a:xfrm>
        </p:grpSpPr>
        <p:pic>
          <p:nvPicPr>
            <p:cNvPr id="87" name="Picture 86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88" name="Picture 87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928310" y="4410505"/>
            <a:ext cx="1432816" cy="898563"/>
            <a:chOff x="8125362" y="4641521"/>
            <a:chExt cx="1432816" cy="898563"/>
          </a:xfrm>
        </p:grpSpPr>
        <p:pic>
          <p:nvPicPr>
            <p:cNvPr id="54" name="Picture 53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55" name="Picture 54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130964" y="3109397"/>
            <a:ext cx="738826" cy="441959"/>
          </a:xfrm>
          <a:prstGeom prst="rect">
            <a:avLst/>
          </a:prstGeom>
        </p:spPr>
        <p:txBody>
          <a:bodyPr vert="horz" lIns="91435" tIns="45718" rIns="91435" bIns="45718" rtlCol="0">
            <a:normAutofit fontScale="85000" lnSpcReduction="10000"/>
          </a:bodyPr>
          <a:lstStyle>
            <a:lvl1pPr marL="0" indent="0" algn="l" defTabSz="457174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284163" indent="-284163" algn="l" defTabSz="4571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512763" indent="-227013" algn="l" defTabSz="457174" rtl="0" eaLnBrk="1" latinLnBrk="0" hangingPunct="1">
              <a:spcBef>
                <a:spcPct val="20000"/>
              </a:spcBef>
              <a:buFont typeface="Gill Light SSi" panose="020B0500000000000000" pitchFamily="34" charset="0"/>
              <a:buChar char="−"/>
              <a:defRPr sz="20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798513" indent="-227013" algn="l" defTabSz="4571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7013" algn="l" defTabSz="457174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2514455" indent="-228587" algn="l" defTabSz="45717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8" indent="-228587" algn="l" defTabSz="45717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1" indent="-228587" algn="l" defTabSz="45717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5" indent="-228587" algn="l" defTabSz="45717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Data</a:t>
            </a:r>
            <a:endParaRPr lang="en-US" sz="26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097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832" y="1636395"/>
            <a:ext cx="8527681" cy="484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Case study with Scale-Out NUMA </a:t>
            </a:r>
            <a:r>
              <a:rPr lang="en-US" sz="2000" dirty="0" smtClean="0"/>
              <a:t>[</a:t>
            </a:r>
            <a:r>
              <a:rPr lang="en-US" sz="2000" dirty="0" err="1" smtClean="0"/>
              <a:t>Novakovic</a:t>
            </a:r>
            <a:r>
              <a:rPr lang="en-US" sz="2000" dirty="0" smtClean="0"/>
              <a:t> et al., ‘14]</a:t>
            </a:r>
            <a:endParaRPr lang="en-US" sz="2600" dirty="0" smtClean="0"/>
          </a:p>
          <a:p>
            <a:r>
              <a:rPr lang="en-US" sz="2400" dirty="0" smtClean="0"/>
              <a:t>State-of-the-art rack-scale architecture based on a QP model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Cycle-accurate simulation with </a:t>
            </a:r>
            <a:r>
              <a:rPr lang="en-US" sz="2600" dirty="0" err="1" smtClean="0"/>
              <a:t>Flexus</a:t>
            </a:r>
            <a:endParaRPr lang="en-US" sz="2600" dirty="0" smtClean="0"/>
          </a:p>
          <a:p>
            <a:pPr marL="344488" indent="-344488"/>
            <a:r>
              <a:rPr lang="en-US" sz="2400" dirty="0" smtClean="0"/>
              <a:t>Simulated single tiled 64-core chip, remote ends emulated</a:t>
            </a:r>
          </a:p>
          <a:p>
            <a:pPr marL="344488" indent="-344488"/>
            <a:r>
              <a:rPr lang="en-US" sz="2400" dirty="0" smtClean="0"/>
              <a:t>Shared block-interleaved NUCA LLC w/ distributed directory</a:t>
            </a:r>
          </a:p>
          <a:p>
            <a:pPr marL="344488" indent="-344488"/>
            <a:r>
              <a:rPr lang="en-US" sz="2400" dirty="0" smtClean="0"/>
              <a:t>Mesh-based on-chip interconnect</a:t>
            </a:r>
          </a:p>
          <a:p>
            <a:pPr marL="344488" lvl="1" indent="-344488"/>
            <a:r>
              <a:rPr lang="en-US" sz="2400" dirty="0" smtClean="0"/>
              <a:t>DRAM latency: 50ns</a:t>
            </a:r>
            <a:endParaRPr lang="en-US" sz="2400" dirty="0"/>
          </a:p>
          <a:p>
            <a:pPr marL="0" lvl="1" indent="0">
              <a:buNone/>
            </a:pPr>
            <a:endParaRPr lang="en-US" sz="2600" dirty="0"/>
          </a:p>
          <a:p>
            <a:pPr marL="344488" indent="-344488">
              <a:buNone/>
            </a:pPr>
            <a:r>
              <a:rPr lang="en-US" sz="2600" dirty="0" smtClean="0"/>
              <a:t>Remote Read </a:t>
            </a:r>
            <a:r>
              <a:rPr lang="en-US" sz="2600" dirty="0" err="1"/>
              <a:t>m</a:t>
            </a:r>
            <a:r>
              <a:rPr lang="en-US" sz="2600" dirty="0" err="1" smtClean="0"/>
              <a:t>icrobenchmarks</a:t>
            </a:r>
            <a:endParaRPr lang="en-US" sz="2600" dirty="0" smtClean="0"/>
          </a:p>
          <a:p>
            <a:pPr marL="344488" indent="-344488"/>
            <a:r>
              <a:rPr lang="en-US" sz="2400" dirty="0" smtClean="0"/>
              <a:t>Data exceeds LLC 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23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5529" y="4631765"/>
            <a:ext cx="1553883" cy="53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072494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Split NI: </a:t>
            </a:r>
            <a:r>
              <a:rPr lang="en-US" sz="2200" dirty="0">
                <a:solidFill>
                  <a:prstClr val="white"/>
                </a:solidFill>
                <a:cs typeface="Gill Sans"/>
              </a:rPr>
              <a:t>M</a:t>
            </a: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aximized </a:t>
            </a:r>
            <a:r>
              <a:rPr lang="en-US" sz="2200" dirty="0">
                <a:solidFill>
                  <a:prstClr val="white"/>
                </a:solidFill>
                <a:cs typeface="Gill Sans"/>
              </a:rPr>
              <a:t>useful utilization of NOC bandwidth</a:t>
            </a: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207257"/>
              </p:ext>
            </p:extLst>
          </p:nvPr>
        </p:nvGraphicFramePr>
        <p:xfrm>
          <a:off x="525807" y="1475489"/>
          <a:ext cx="8137887" cy="431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2151181" y="2489010"/>
            <a:ext cx="6081604" cy="1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75840" y="2025578"/>
            <a:ext cx="582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Peak available bandwidth (256GBps)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97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37" grpId="1">
        <p:bldSub>
          <a:bldChart bld="series"/>
        </p:bldSub>
      </p:bldGraphic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047460"/>
              </p:ext>
            </p:extLst>
          </p:nvPr>
        </p:nvGraphicFramePr>
        <p:xfrm>
          <a:off x="975360" y="1385824"/>
          <a:ext cx="7508240" cy="437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Latency Results for Single Network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6072494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Split NI: Remote memory access latency within 13% of ideal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6128" y="4223506"/>
            <a:ext cx="5788980" cy="461665"/>
            <a:chOff x="-5524052" y="5102346"/>
            <a:chExt cx="5788980" cy="461665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-5524052" y="5509148"/>
              <a:ext cx="5788980" cy="1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-5504180" y="5102346"/>
              <a:ext cx="570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 Sans Light"/>
                  <a:cs typeface="Gill Sans Light"/>
                </a:rPr>
                <a:t>Network </a:t>
              </a:r>
              <a:r>
                <a:rPr lang="en-US" sz="2400" dirty="0" err="1" smtClean="0">
                  <a:solidFill>
                    <a:schemeClr val="bg1">
                      <a:lumMod val="50000"/>
                    </a:schemeClr>
                  </a:solidFill>
                  <a:latin typeface="Gill Sans Light"/>
                  <a:cs typeface="Gill Sans Light"/>
                </a:rPr>
                <a:t>roundtrip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 Sans Light"/>
                  <a:cs typeface="Gill Sans Light"/>
                </a:rPr>
                <a:t> latency (70ns)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2006601" y="3397250"/>
            <a:ext cx="584200" cy="1089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13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P spid="16" grpId="0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23212"/>
            <a:ext cx="8829040" cy="4777587"/>
          </a:xfrm>
        </p:spPr>
        <p:txBody>
          <a:bodyPr>
            <a:noAutofit/>
          </a:bodyPr>
          <a:lstStyle/>
          <a:p>
            <a:r>
              <a:rPr lang="en-US" sz="2600" dirty="0" smtClean="0"/>
              <a:t>NI design for </a:t>
            </a:r>
            <a:r>
              <a:rPr lang="en-US" sz="2600" dirty="0" err="1" smtClean="0"/>
              <a:t>manycore</a:t>
            </a:r>
            <a:r>
              <a:rPr lang="en-US" sz="2600" dirty="0" smtClean="0"/>
              <a:t> chips crucial to remote memory access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Fast core-NI interaction critical to achieve low latency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Large transfers best handled at the edge, even in NUMA machines</a:t>
            </a:r>
          </a:p>
          <a:p>
            <a:endParaRPr lang="en-US" sz="2400" dirty="0"/>
          </a:p>
          <a:p>
            <a:r>
              <a:rPr lang="en-US" sz="2600" dirty="0" smtClean="0">
                <a:sym typeface="Wingdings" panose="05000000000000000000" pitchFamily="2" charset="2"/>
              </a:rPr>
              <a:t>Per-Core NI: minimized cost of core-NI interaction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Seamless core-NI collocation, transparent to chip’s coherence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sz="2600" dirty="0" smtClean="0">
                <a:sym typeface="Wingdings" panose="05000000000000000000" pitchFamily="2" charset="2"/>
              </a:rPr>
              <a:t>Split NI: </a:t>
            </a:r>
            <a:r>
              <a:rPr lang="en-US" sz="2600" dirty="0">
                <a:sym typeface="Wingdings" panose="05000000000000000000" pitchFamily="2" charset="2"/>
              </a:rPr>
              <a:t>l</a:t>
            </a:r>
            <a:r>
              <a:rPr lang="en-US" sz="2600" dirty="0" smtClean="0">
                <a:sym typeface="Wingdings" panose="05000000000000000000" pitchFamily="2" charset="2"/>
              </a:rPr>
              <a:t>ow-latency, high-bandwidth remote memory access</a:t>
            </a:r>
          </a:p>
          <a:p>
            <a:pPr marL="461963" lvl="1" indent="-461963"/>
            <a:r>
              <a:rPr lang="en-US" sz="2400" dirty="0" smtClean="0">
                <a:sym typeface="Wingdings" panose="05000000000000000000" pitchFamily="2" charset="2"/>
              </a:rPr>
              <a:t>Non-intrusive design – No modifications to core’s IP block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8" y="1309450"/>
            <a:ext cx="8229600" cy="478655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Questions?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>
                <a:hlinkClick r:id="rId3"/>
              </a:rPr>
              <a:t>http://</a:t>
            </a:r>
            <a:r>
              <a:rPr lang="en-US" sz="3600" dirty="0" err="1">
                <a:hlinkClick r:id="rId3"/>
              </a:rPr>
              <a:t>parsa.epfl.ch</a:t>
            </a:r>
            <a:r>
              <a:rPr lang="en-US" sz="3600" dirty="0">
                <a:hlinkClick r:id="rId3"/>
              </a:rPr>
              <a:t>/</a:t>
            </a:r>
            <a:r>
              <a:rPr lang="en-US" sz="3600" dirty="0" err="1">
                <a:hlinkClick r:id="rId3"/>
              </a:rPr>
              <a:t>sonuma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40" y="4182348"/>
            <a:ext cx="2187686" cy="1451206"/>
          </a:xfrm>
          <a:prstGeom prst="rect">
            <a:avLst/>
          </a:prstGeom>
        </p:spPr>
      </p:pic>
      <p:pic>
        <p:nvPicPr>
          <p:cNvPr id="39" name="Picture 38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75" y="2228391"/>
            <a:ext cx="2065593" cy="1111501"/>
          </a:xfrm>
          <a:prstGeom prst="rect">
            <a:avLst/>
          </a:prstGeom>
        </p:spPr>
      </p:pic>
      <p:pic>
        <p:nvPicPr>
          <p:cNvPr id="40" name="Picture 39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98" y="2233753"/>
            <a:ext cx="2085258" cy="1102659"/>
          </a:xfrm>
          <a:prstGeom prst="rect">
            <a:avLst/>
          </a:prstGeom>
        </p:spPr>
      </p:pic>
      <p:pic>
        <p:nvPicPr>
          <p:cNvPr id="41" name="Picture 40" descr="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20" y="3343604"/>
            <a:ext cx="2227001" cy="830353"/>
          </a:xfrm>
          <a:prstGeom prst="rect">
            <a:avLst/>
          </a:prstGeom>
        </p:spPr>
      </p:pic>
      <p:pic>
        <p:nvPicPr>
          <p:cNvPr id="42" name="Picture 41" descr="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32" y="3341025"/>
            <a:ext cx="2263795" cy="838676"/>
          </a:xfrm>
          <a:prstGeom prst="rect">
            <a:avLst/>
          </a:prstGeom>
        </p:spPr>
      </p:pic>
      <p:pic>
        <p:nvPicPr>
          <p:cNvPr id="43" name="Picture 42" descr="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04" y="4174258"/>
            <a:ext cx="2182313" cy="14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88956"/>
            <a:ext cx="8712200" cy="8151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Nodes Frequently Access Remote Memory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084589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Need fast access to both small and large objects in remote memory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570290" y="2103413"/>
            <a:ext cx="1432816" cy="898563"/>
            <a:chOff x="8125362" y="4641521"/>
            <a:chExt cx="1432816" cy="898563"/>
          </a:xfrm>
        </p:grpSpPr>
        <p:pic>
          <p:nvPicPr>
            <p:cNvPr id="60" name="Picture 59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1" name="Picture 60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6264404" y="3593280"/>
            <a:ext cx="1432816" cy="898563"/>
            <a:chOff x="8125362" y="4641521"/>
            <a:chExt cx="1432816" cy="898563"/>
          </a:xfrm>
        </p:grpSpPr>
        <p:pic>
          <p:nvPicPr>
            <p:cNvPr id="63" name="Picture 62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4" name="Picture 63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918122" y="2109996"/>
            <a:ext cx="1432816" cy="898563"/>
            <a:chOff x="8125362" y="4641521"/>
            <a:chExt cx="1432816" cy="898563"/>
          </a:xfrm>
        </p:grpSpPr>
        <p:pic>
          <p:nvPicPr>
            <p:cNvPr id="66" name="Picture 65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67" name="Picture 66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229869" y="3420758"/>
            <a:ext cx="1432816" cy="898563"/>
            <a:chOff x="8125362" y="4641521"/>
            <a:chExt cx="1432816" cy="898563"/>
          </a:xfrm>
        </p:grpSpPr>
        <p:pic>
          <p:nvPicPr>
            <p:cNvPr id="69" name="Picture 68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70" name="Picture 69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5574299" y="4980537"/>
            <a:ext cx="1432816" cy="898563"/>
            <a:chOff x="8125362" y="4641521"/>
            <a:chExt cx="1432816" cy="898563"/>
          </a:xfrm>
        </p:grpSpPr>
        <p:pic>
          <p:nvPicPr>
            <p:cNvPr id="81" name="Picture 80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82" name="Picture 81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2154393" y="4844163"/>
            <a:ext cx="1432816" cy="898563"/>
            <a:chOff x="8125362" y="4641521"/>
            <a:chExt cx="1432816" cy="898563"/>
          </a:xfrm>
        </p:grpSpPr>
        <p:pic>
          <p:nvPicPr>
            <p:cNvPr id="87" name="Picture 86" descr="single-server-hi.png"/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88" name="Picture 87" descr="NUMA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 rot="19246190">
            <a:off x="8607068" y="3033617"/>
            <a:ext cx="291217" cy="50155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88592" y="3745510"/>
            <a:ext cx="3575493" cy="7280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292364" y="2467343"/>
            <a:ext cx="2200304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510778" y="5112657"/>
            <a:ext cx="1973802" cy="105167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398677" y="4069915"/>
            <a:ext cx="286216" cy="8647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190750" y="2696635"/>
            <a:ext cx="230715" cy="63711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328334" y="3945753"/>
            <a:ext cx="381599" cy="82714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333067" y="2628901"/>
            <a:ext cx="413452" cy="9305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23097" y="2613572"/>
            <a:ext cx="2841682" cy="232111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405617" y="2604867"/>
            <a:ext cx="2167946" cy="228128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43609" y="28118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52404" y="5239460"/>
            <a:ext cx="519546" cy="570790"/>
            <a:chOff x="312304" y="2508960"/>
            <a:chExt cx="519546" cy="570790"/>
          </a:xfrm>
        </p:grpSpPr>
        <p:sp>
          <p:nvSpPr>
            <p:cNvPr id="8" name="Snip Single Corner Rectangle 7"/>
            <p:cNvSpPr/>
            <p:nvPr/>
          </p:nvSpPr>
          <p:spPr>
            <a:xfrm>
              <a:off x="312304" y="2508960"/>
              <a:ext cx="519546" cy="570790"/>
            </a:xfrm>
            <a:prstGeom prst="snip1Rect">
              <a:avLst/>
            </a:prstGeom>
            <a:solidFill>
              <a:srgbClr val="FFFFFF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14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28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77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91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77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91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76454" y="3143960"/>
            <a:ext cx="519546" cy="570790"/>
            <a:chOff x="312304" y="2508960"/>
            <a:chExt cx="519546" cy="570790"/>
          </a:xfrm>
        </p:grpSpPr>
        <p:sp>
          <p:nvSpPr>
            <p:cNvPr id="85" name="Snip Single Corner Rectangle 84"/>
            <p:cNvSpPr/>
            <p:nvPr/>
          </p:nvSpPr>
          <p:spPr>
            <a:xfrm>
              <a:off x="312304" y="2508960"/>
              <a:ext cx="519546" cy="570790"/>
            </a:xfrm>
            <a:prstGeom prst="snip1Rect">
              <a:avLst/>
            </a:prstGeom>
            <a:solidFill>
              <a:srgbClr val="FFFFFF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14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28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877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91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877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91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84104" y="1753310"/>
            <a:ext cx="519546" cy="570790"/>
            <a:chOff x="312304" y="2508960"/>
            <a:chExt cx="519546" cy="570790"/>
          </a:xfrm>
        </p:grpSpPr>
        <p:sp>
          <p:nvSpPr>
            <p:cNvPr id="96" name="Snip Single Corner Rectangle 95"/>
            <p:cNvSpPr/>
            <p:nvPr/>
          </p:nvSpPr>
          <p:spPr>
            <a:xfrm>
              <a:off x="312304" y="2508960"/>
              <a:ext cx="519546" cy="570790"/>
            </a:xfrm>
            <a:prstGeom prst="snip1Rect">
              <a:avLst/>
            </a:prstGeom>
            <a:solidFill>
              <a:srgbClr val="FFFFFF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14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2809" y="25832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77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9159" y="274200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877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59159" y="2900757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896359" y="472320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12159" y="25705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24509" y="270390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229359" y="46152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765809" y="3865957"/>
            <a:ext cx="187382" cy="124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48372" y="2899370"/>
            <a:ext cx="2931926" cy="1972308"/>
            <a:chOff x="2948372" y="2899370"/>
            <a:chExt cx="2931926" cy="1972308"/>
          </a:xfrm>
        </p:grpSpPr>
        <p:sp>
          <p:nvSpPr>
            <p:cNvPr id="3" name="TextBox 2"/>
            <p:cNvSpPr txBox="1"/>
            <p:nvPr/>
          </p:nvSpPr>
          <p:spPr>
            <a:xfrm>
              <a:off x="2948372" y="2899370"/>
              <a:ext cx="2814654" cy="18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Gill Sans Light"/>
                  <a:cs typeface="Gill Sans Light"/>
                </a:rPr>
                <a:t>Graph Serving</a:t>
              </a:r>
            </a:p>
            <a:p>
              <a:pPr marL="230188" indent="-230188">
                <a:buFont typeface="Arial"/>
                <a:buChar char="•"/>
              </a:pPr>
              <a:r>
                <a:rPr lang="en-US" sz="2400" dirty="0" smtClean="0">
                  <a:latin typeface="Gill Sans Light"/>
                  <a:cs typeface="Gill Sans Light"/>
                </a:rPr>
                <a:t>Fine-grained access</a:t>
              </a:r>
            </a:p>
            <a:p>
              <a:endParaRPr lang="en-US" sz="1100" dirty="0">
                <a:latin typeface="Gill Sans Light"/>
                <a:cs typeface="Gill Sans Light"/>
              </a:endParaRPr>
            </a:p>
            <a:p>
              <a:r>
                <a:rPr lang="en-US" sz="2600" dirty="0" smtClean="0">
                  <a:latin typeface="Gill Sans Light"/>
                  <a:cs typeface="Gill Sans Light"/>
                </a:rPr>
                <a:t>Graph Analytics</a:t>
              </a:r>
            </a:p>
            <a:p>
              <a:pPr marL="230188" indent="-230188">
                <a:buFont typeface="Arial"/>
                <a:buChar char="•"/>
              </a:pPr>
              <a:r>
                <a:rPr lang="en-US" sz="2400" dirty="0" smtClean="0">
                  <a:latin typeface="Gill Sans Light"/>
                  <a:cs typeface="Gill Sans Light"/>
                </a:rPr>
                <a:t>Bulk access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692916" y="3517054"/>
              <a:ext cx="187382" cy="124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775087" y="4300888"/>
              <a:ext cx="519546" cy="570790"/>
              <a:chOff x="-464270" y="2767831"/>
              <a:chExt cx="519546" cy="570790"/>
            </a:xfrm>
          </p:grpSpPr>
          <p:sp>
            <p:nvSpPr>
              <p:cNvPr id="74" name="Snip Single Corner Rectangle 73"/>
              <p:cNvSpPr/>
              <p:nvPr/>
            </p:nvSpPr>
            <p:spPr>
              <a:xfrm>
                <a:off x="-464270" y="2767831"/>
                <a:ext cx="519546" cy="570790"/>
              </a:xfrm>
              <a:prstGeom prst="snip1Rect">
                <a:avLst/>
              </a:prstGeom>
              <a:solidFill>
                <a:srgbClr val="FFFFFF"/>
              </a:solidFill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-195165" y="284212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-423765" y="284212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-188815" y="300087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-417415" y="300087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-188815" y="315962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-417415" y="3159628"/>
                <a:ext cx="187382" cy="1249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0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209E-6 -4.5545E-6 L -0.21935 -0.050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6" y="-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875E-6 -4.5545E-6 L 0.22577 -0.039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19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29E-7 1.36542E-7 L -0.21778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9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11E-6 -2.71928E-6 L 0.22924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3091E-7 4.90164E-6 L -0.22821 0.109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0" y="54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265E-6 -1.34228E-7 L 0.23012 0.12751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19583 0.00186 " pathEditMode="relative" ptsTypes="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47 0 " pathEditMode="relative" ptsTypes="AA">
                                      <p:cBhvr>
                                        <p:cTn id="8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.0787 " pathEditMode="relative" ptsTypes="AA">
                                      <p:cBhvr>
                                        <p:cTn id="8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48 0.29537 " pathEditMode="relative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27222 -0.29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467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2569 -0.0074 " pathEditMode="relative" ptsTypes="AA">
                                      <p:cBhvr>
                                        <p:cTn id="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042 -0.28982 " pathEditMode="relative" ptsTypes="AA">
                                      <p:cBhvr>
                                        <p:cTn id="9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15764 0.01482 " pathEditMode="relative" ptsTypes="AA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236 0.00926 " pathEditMode="relative" ptsTypes="AA">
                                      <p:cBhvr>
                                        <p:cTn id="10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er-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64" y="1685165"/>
            <a:ext cx="2513062" cy="4095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Rack-Scale Systems: Fast Access to Big Memory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700" y="6084589"/>
            <a:ext cx="9143999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Large memory capacity, low latency, high bandwidth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281736" y="1608666"/>
            <a:ext cx="8273143" cy="433493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Vast memory pool in small form factor</a:t>
            </a:r>
            <a:endParaRPr lang="en-US" sz="2600" dirty="0" smtClean="0">
              <a:sym typeface="Wingdings"/>
            </a:endParaRPr>
          </a:p>
          <a:p>
            <a:endParaRPr lang="en-US" sz="2600" dirty="0">
              <a:sym typeface="Wingdings"/>
            </a:endParaRPr>
          </a:p>
          <a:p>
            <a:r>
              <a:rPr lang="en-US" sz="2600" dirty="0" smtClean="0">
                <a:sym typeface="Wingdings"/>
              </a:rPr>
              <a:t>On-chip integrated, cache-coherent NIs</a:t>
            </a:r>
          </a:p>
          <a:p>
            <a:pPr marL="346075" indent="-346075">
              <a:buFont typeface="Arial"/>
              <a:buChar char="•"/>
            </a:pPr>
            <a:r>
              <a:rPr lang="en-US" sz="2400" dirty="0" smtClean="0">
                <a:sym typeface="Wingdings"/>
              </a:rPr>
              <a:t>Examples</a:t>
            </a:r>
            <a:r>
              <a:rPr lang="en-US" sz="2400" dirty="0">
                <a:sym typeface="Wingdings"/>
              </a:rPr>
              <a:t>: QPI, Scale-Out </a:t>
            </a:r>
            <a:r>
              <a:rPr lang="en-US" sz="2400" dirty="0" smtClean="0">
                <a:sym typeface="Wingdings"/>
              </a:rPr>
              <a:t>NUMA </a:t>
            </a:r>
            <a:r>
              <a:rPr lang="en-US" sz="2000" dirty="0" smtClean="0">
                <a:sym typeface="Wingdings"/>
              </a:rPr>
              <a:t>[</a:t>
            </a:r>
            <a:r>
              <a:rPr lang="en-US" sz="2000" dirty="0" err="1" smtClean="0">
                <a:sym typeface="Wingdings"/>
              </a:rPr>
              <a:t>Novakovic</a:t>
            </a:r>
            <a:r>
              <a:rPr lang="en-US" sz="2000" dirty="0" smtClean="0">
                <a:sym typeface="Wingdings"/>
              </a:rPr>
              <a:t> et al., ‘14]</a:t>
            </a:r>
            <a:endParaRPr lang="en-US" sz="2400" dirty="0">
              <a:sym typeface="Wingdings"/>
            </a:endParaRPr>
          </a:p>
          <a:p>
            <a:endParaRPr lang="en-US" sz="2600" dirty="0" smtClean="0">
              <a:sym typeface="Wingdings"/>
            </a:endParaRPr>
          </a:p>
          <a:p>
            <a:r>
              <a:rPr lang="en-US" sz="2600" dirty="0" smtClean="0">
                <a:sym typeface="Wingdings"/>
              </a:rPr>
              <a:t>High-performance inter</a:t>
            </a:r>
            <a:r>
              <a:rPr lang="en-US" sz="2600" dirty="0">
                <a:sym typeface="Wingdings"/>
              </a:rPr>
              <a:t>-node </a:t>
            </a:r>
            <a:r>
              <a:rPr lang="en-US" sz="2600" dirty="0" smtClean="0">
                <a:sym typeface="Wingdings"/>
              </a:rPr>
              <a:t>interconnect</a:t>
            </a:r>
          </a:p>
          <a:p>
            <a:pPr marL="346075" indent="-346075">
              <a:buFont typeface="Arial"/>
              <a:buChar char="•"/>
            </a:pPr>
            <a:r>
              <a:rPr lang="en-US" sz="2400" dirty="0" smtClean="0">
                <a:sym typeface="Wingdings"/>
              </a:rPr>
              <a:t>NUMA environment</a:t>
            </a:r>
            <a:endParaRPr lang="en-US" sz="2400" dirty="0">
              <a:sym typeface="Wingdings"/>
            </a:endParaRPr>
          </a:p>
          <a:p>
            <a:pPr marL="346075" indent="-346075">
              <a:buFont typeface="Arial"/>
              <a:buChar char="•"/>
            </a:pPr>
            <a:r>
              <a:rPr lang="en-US" sz="2400" dirty="0" smtClean="0">
                <a:sym typeface="Wingdings"/>
              </a:rPr>
              <a:t>Low latency for fine-grained transfers</a:t>
            </a:r>
          </a:p>
          <a:p>
            <a:pPr marL="346075" indent="-346075">
              <a:buFont typeface="Arial"/>
              <a:buChar char="•"/>
            </a:pPr>
            <a:r>
              <a:rPr lang="en-US" sz="2400" dirty="0" smtClean="0">
                <a:sym typeface="Wingdings"/>
              </a:rPr>
              <a:t>High bandwidth for bulk transfers</a:t>
            </a:r>
            <a:endParaRPr lang="en-US" sz="2600" dirty="0">
              <a:sym typeface="Wingding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18122" y="2109996"/>
            <a:ext cx="1432816" cy="898563"/>
            <a:chOff x="8125362" y="4641521"/>
            <a:chExt cx="1432816" cy="898563"/>
          </a:xfrm>
        </p:grpSpPr>
        <p:pic>
          <p:nvPicPr>
            <p:cNvPr id="36" name="Picture 35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37" name="Picture 36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570290" y="2103413"/>
            <a:ext cx="1432816" cy="898563"/>
            <a:chOff x="8125362" y="4641521"/>
            <a:chExt cx="1432816" cy="898563"/>
          </a:xfrm>
        </p:grpSpPr>
        <p:pic>
          <p:nvPicPr>
            <p:cNvPr id="30" name="Picture 29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31" name="Picture 30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29869" y="3420758"/>
            <a:ext cx="1432816" cy="898563"/>
            <a:chOff x="8125362" y="4641521"/>
            <a:chExt cx="1432816" cy="898563"/>
          </a:xfrm>
        </p:grpSpPr>
        <p:pic>
          <p:nvPicPr>
            <p:cNvPr id="39" name="Picture 38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40" name="Picture 39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264404" y="3593280"/>
            <a:ext cx="1432816" cy="898563"/>
            <a:chOff x="8125362" y="4641521"/>
            <a:chExt cx="1432816" cy="898563"/>
          </a:xfrm>
        </p:grpSpPr>
        <p:pic>
          <p:nvPicPr>
            <p:cNvPr id="33" name="Picture 32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34" name="Picture 33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154393" y="4844163"/>
            <a:ext cx="1432816" cy="898563"/>
            <a:chOff x="8125362" y="4641521"/>
            <a:chExt cx="1432816" cy="898563"/>
          </a:xfrm>
        </p:grpSpPr>
        <p:pic>
          <p:nvPicPr>
            <p:cNvPr id="55" name="Picture 54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59" name="Picture 58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574299" y="4980537"/>
            <a:ext cx="1432816" cy="898563"/>
            <a:chOff x="8125362" y="4641521"/>
            <a:chExt cx="1432816" cy="898563"/>
          </a:xfrm>
        </p:grpSpPr>
        <p:pic>
          <p:nvPicPr>
            <p:cNvPr id="42" name="Picture 41" descr="single-server-hi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297" y="4886476"/>
              <a:ext cx="1324881" cy="653608"/>
            </a:xfrm>
            <a:prstGeom prst="rect">
              <a:avLst/>
            </a:prstGeom>
          </p:spPr>
        </p:pic>
        <p:pic>
          <p:nvPicPr>
            <p:cNvPr id="43" name="Picture 42" descr="NU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"/>
            <a:stretch/>
          </p:blipFill>
          <p:spPr>
            <a:xfrm rot="5400000">
              <a:off x="8547620" y="4219263"/>
              <a:ext cx="489595" cy="1334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0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548E-6 9.25712E-9 C 0.06217 -0.03911 0.12435 -0.07799 0.21952 -0.08146 C 0.31469 -0.08493 0.44269 -0.05323 0.57086 -0.02129 " pathEditMode="relative" ptsTypes="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81E-6 3.91576E-6 C 0.03109 -0.01366 0.06235 -0.02685 0.09031 -0.02222 C 0.11827 -0.01759 0.1431 0.00555 0.16829 0.0286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6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318E-6 -1.24508E-6 C 0.07207 -0.04814 0.14467 -0.09604 0.25252 -0.11317 C 0.35985 -0.13029 0.50243 -0.11641 0.64519 -0.1025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1" y="-65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597E-6 4.54062E-6 C 0.00747 -0.02754 0.01511 -0.05508 0.03074 -0.06712 C 0.04655 -0.07915 0.07051 -0.07568 0.09483 -0.0719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1" y="-39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06E-6 -6.52627E-7 C 0.08145 -0.10831 0.1629 -0.21662 0.25373 -0.24763 C 0.34474 -0.27864 0.44494 -0.23258 0.54515 -0.186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9" y="-139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898E-6 -3.4529E-6 C 0.03612 -0.0648 0.07276 -0.12936 0.10177 -0.15343 C 0.13077 -0.1775 0.15231 -0.1613 0.17419 -0.145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8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83" descr="server-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87" y="2880500"/>
            <a:ext cx="2513062" cy="4095036"/>
          </a:xfrm>
          <a:prstGeom prst="rect">
            <a:avLst/>
          </a:prstGeom>
        </p:spPr>
      </p:pic>
      <p:cxnSp>
        <p:nvCxnSpPr>
          <p:cNvPr id="306" name="Straight Connector 305"/>
          <p:cNvCxnSpPr/>
          <p:nvPr/>
        </p:nvCxnSpPr>
        <p:spPr bwMode="auto">
          <a:xfrm>
            <a:off x="2834640" y="3250022"/>
            <a:ext cx="1219200" cy="863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Connector 307"/>
          <p:cNvCxnSpPr/>
          <p:nvPr/>
        </p:nvCxnSpPr>
        <p:spPr bwMode="auto">
          <a:xfrm flipV="1">
            <a:off x="2813050" y="4225382"/>
            <a:ext cx="1250950" cy="615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7483"/>
            <a:ext cx="2133600" cy="365125"/>
          </a:xfrm>
        </p:spPr>
        <p:txBody>
          <a:bodyPr/>
          <a:lstStyle/>
          <a:p>
            <a:fld id="{FBEF2F49-76F3-44BA-874D-706A1A7392B1}" type="slidenum">
              <a:rPr lang="en-US" smtClean="0"/>
              <a:t>5</a:t>
            </a:fld>
            <a:endParaRPr lang="en-US"/>
          </a:p>
        </p:txBody>
      </p:sp>
      <p:sp>
        <p:nvSpPr>
          <p:cNvPr id="491" name="Rectangle 490"/>
          <p:cNvSpPr/>
          <p:nvPr/>
        </p:nvSpPr>
        <p:spPr>
          <a:xfrm>
            <a:off x="593724" y="3239863"/>
            <a:ext cx="2191809" cy="160401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0" name="Group 499"/>
          <p:cNvGrpSpPr/>
          <p:nvPr/>
        </p:nvGrpSpPr>
        <p:grpSpPr>
          <a:xfrm>
            <a:off x="2226732" y="3789052"/>
            <a:ext cx="584201" cy="559926"/>
            <a:chOff x="1634067" y="3945805"/>
            <a:chExt cx="584201" cy="559926"/>
          </a:xfrm>
        </p:grpSpPr>
        <p:sp>
          <p:nvSpPr>
            <p:cNvPr id="501" name="Right Triangle 500"/>
            <p:cNvSpPr/>
            <p:nvPr/>
          </p:nvSpPr>
          <p:spPr>
            <a:xfrm rot="16200000">
              <a:off x="1636141" y="3943731"/>
              <a:ext cx="497502" cy="501650"/>
            </a:xfrm>
            <a:prstGeom prst="rt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1769535" y="4105621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cxnSp>
        <p:nvCxnSpPr>
          <p:cNvPr id="1096" name="Straight Connector 1095"/>
          <p:cNvCxnSpPr/>
          <p:nvPr/>
        </p:nvCxnSpPr>
        <p:spPr bwMode="auto">
          <a:xfrm flipV="1">
            <a:off x="4868333" y="3275422"/>
            <a:ext cx="1468967" cy="838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7" name="Straight Connector 1096"/>
          <p:cNvCxnSpPr/>
          <p:nvPr/>
        </p:nvCxnSpPr>
        <p:spPr bwMode="auto">
          <a:xfrm>
            <a:off x="4885267" y="4282955"/>
            <a:ext cx="1464733" cy="5863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647945" y="3121674"/>
            <a:ext cx="1542711" cy="1760240"/>
            <a:chOff x="-1365005" y="1922702"/>
            <a:chExt cx="1542711" cy="1760240"/>
          </a:xfrm>
        </p:grpSpPr>
        <p:grpSp>
          <p:nvGrpSpPr>
            <p:cNvPr id="8" name="Group 7"/>
            <p:cNvGrpSpPr/>
            <p:nvPr/>
          </p:nvGrpSpPr>
          <p:grpSpPr>
            <a:xfrm>
              <a:off x="-1365005" y="1922702"/>
              <a:ext cx="1542711" cy="461665"/>
              <a:chOff x="-1365005" y="1922702"/>
              <a:chExt cx="1542711" cy="4616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53" name="Rectangle 25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59" name="Rectangle 25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62" name="Rectangle 26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268" name="Group 267"/>
            <p:cNvGrpSpPr/>
            <p:nvPr/>
          </p:nvGrpSpPr>
          <p:grpSpPr>
            <a:xfrm>
              <a:off x="-1365005" y="2183052"/>
              <a:ext cx="1542711" cy="461665"/>
              <a:chOff x="-1365005" y="1922702"/>
              <a:chExt cx="1542711" cy="461665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79" name="Rectangle 27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75" name="Rectangle 27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287" name="Group 286"/>
            <p:cNvGrpSpPr/>
            <p:nvPr/>
          </p:nvGrpSpPr>
          <p:grpSpPr>
            <a:xfrm>
              <a:off x="-1365005" y="2700577"/>
              <a:ext cx="1542711" cy="461665"/>
              <a:chOff x="-1365005" y="1922702"/>
              <a:chExt cx="1542711" cy="461665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04" name="Rectangle 30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05" name="TextBox 30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02" name="Rectangle 30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00" name="Rectangle 29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98" name="Rectangle 29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99" name="TextBox 29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07" name="Group 306"/>
            <p:cNvGrpSpPr/>
            <p:nvPr/>
          </p:nvGrpSpPr>
          <p:grpSpPr>
            <a:xfrm>
              <a:off x="-1365005" y="2443402"/>
              <a:ext cx="1542711" cy="461665"/>
              <a:chOff x="-1365005" y="1922702"/>
              <a:chExt cx="1542711" cy="46166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21" name="Rectangle 32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19" name="Rectangle 31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17" name="Rectangle 31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15" name="Rectangle 31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27" name="Group 326"/>
            <p:cNvGrpSpPr/>
            <p:nvPr/>
          </p:nvGrpSpPr>
          <p:grpSpPr>
            <a:xfrm>
              <a:off x="-1365005" y="2960927"/>
              <a:ext cx="1542711" cy="461665"/>
              <a:chOff x="-1365005" y="1922702"/>
              <a:chExt cx="1542711" cy="461665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42" name="Rectangle 34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43" name="TextBox 34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36" name="Rectangle 33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34" name="Rectangle 33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46" name="Group 345"/>
            <p:cNvGrpSpPr/>
            <p:nvPr/>
          </p:nvGrpSpPr>
          <p:grpSpPr>
            <a:xfrm>
              <a:off x="-1365005" y="3221277"/>
              <a:ext cx="1542711" cy="461665"/>
              <a:chOff x="-1365005" y="1922702"/>
              <a:chExt cx="1542711" cy="461665"/>
            </a:xfrm>
          </p:grpSpPr>
          <p:grpSp>
            <p:nvGrpSpPr>
              <p:cNvPr id="347" name="Group 346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63" name="Rectangle 36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48" name="Group 347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61" name="Rectangle 36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57" name="Rectangle 35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55" name="Rectangle 35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52" name="Group 351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53" name="Rectangle 35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cxnSp>
        <p:nvCxnSpPr>
          <p:cNvPr id="387" name="Straight Arrow Connector 386"/>
          <p:cNvCxnSpPr/>
          <p:nvPr/>
        </p:nvCxnSpPr>
        <p:spPr>
          <a:xfrm flipH="1">
            <a:off x="1159933" y="4130555"/>
            <a:ext cx="1134534" cy="4402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 flipH="1" flipV="1">
            <a:off x="753533" y="3643722"/>
            <a:ext cx="317500" cy="825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>
            <a:off x="969433" y="3707222"/>
            <a:ext cx="1460500" cy="279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>
            <a:off x="6359524" y="3271613"/>
            <a:ext cx="2191809" cy="160401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Group 365"/>
          <p:cNvGrpSpPr/>
          <p:nvPr/>
        </p:nvGrpSpPr>
        <p:grpSpPr>
          <a:xfrm>
            <a:off x="6405032" y="3814452"/>
            <a:ext cx="584201" cy="559926"/>
            <a:chOff x="1634067" y="3945805"/>
            <a:chExt cx="584201" cy="559926"/>
          </a:xfrm>
        </p:grpSpPr>
        <p:sp>
          <p:nvSpPr>
            <p:cNvPr id="367" name="Right Triangle 366"/>
            <p:cNvSpPr/>
            <p:nvPr/>
          </p:nvSpPr>
          <p:spPr>
            <a:xfrm rot="16200000">
              <a:off x="1636141" y="3943731"/>
              <a:ext cx="497502" cy="501650"/>
            </a:xfrm>
            <a:prstGeom prst="rt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1769535" y="4105621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6966195" y="3153424"/>
            <a:ext cx="1542711" cy="1760240"/>
            <a:chOff x="-1365005" y="1922702"/>
            <a:chExt cx="1542711" cy="1760240"/>
          </a:xfrm>
        </p:grpSpPr>
        <p:grpSp>
          <p:nvGrpSpPr>
            <p:cNvPr id="370" name="Group 369"/>
            <p:cNvGrpSpPr/>
            <p:nvPr/>
          </p:nvGrpSpPr>
          <p:grpSpPr>
            <a:xfrm>
              <a:off x="-1365005" y="1922702"/>
              <a:ext cx="1542711" cy="461665"/>
              <a:chOff x="-1365005" y="1922702"/>
              <a:chExt cx="1542711" cy="461665"/>
            </a:xfrm>
          </p:grpSpPr>
          <p:grpSp>
            <p:nvGrpSpPr>
              <p:cNvPr id="474" name="Group 473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95" name="Rectangle 49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03" name="TextBox 50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75" name="Group 474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93" name="Rectangle 49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94" name="TextBox 49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76" name="Group 475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87" name="Rectangle 48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92" name="TextBox 49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77" name="Group 476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84" name="Rectangle 48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85" name="TextBox 48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78" name="Group 477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82" name="Rectangle 48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83" name="TextBox 48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79" name="Group 478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80" name="Rectangle 47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81" name="TextBox 48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71" name="Group 370"/>
            <p:cNvGrpSpPr/>
            <p:nvPr/>
          </p:nvGrpSpPr>
          <p:grpSpPr>
            <a:xfrm>
              <a:off x="-1365005" y="2183052"/>
              <a:ext cx="1542711" cy="461665"/>
              <a:chOff x="-1365005" y="1922702"/>
              <a:chExt cx="1542711" cy="461665"/>
            </a:xfrm>
          </p:grpSpPr>
          <p:grpSp>
            <p:nvGrpSpPr>
              <p:cNvPr id="456" name="Group 455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72" name="Rectangle 47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73" name="TextBox 47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70" name="Rectangle 46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71" name="TextBox 47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58" name="Group 457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69" name="TextBox 46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66" name="Rectangle 46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67" name="TextBox 46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60" name="Group 459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64" name="Rectangle 46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65" name="TextBox 46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62" name="Rectangle 46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63" name="TextBox 46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72" name="Group 371"/>
            <p:cNvGrpSpPr/>
            <p:nvPr/>
          </p:nvGrpSpPr>
          <p:grpSpPr>
            <a:xfrm>
              <a:off x="-1365005" y="2700577"/>
              <a:ext cx="1542711" cy="461665"/>
              <a:chOff x="-1365005" y="1922702"/>
              <a:chExt cx="1542711" cy="461665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54" name="Rectangle 45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55" name="TextBox 45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53" name="TextBox 45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50" name="Rectangle 44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51" name="TextBox 45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41" name="Group 440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49" name="TextBox 44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47" name="TextBox 44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43" name="Group 442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44" name="Rectangle 44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45" name="TextBox 44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73" name="Group 372"/>
            <p:cNvGrpSpPr/>
            <p:nvPr/>
          </p:nvGrpSpPr>
          <p:grpSpPr>
            <a:xfrm>
              <a:off x="-1365005" y="2443402"/>
              <a:ext cx="1542711" cy="461665"/>
              <a:chOff x="-1365005" y="1922702"/>
              <a:chExt cx="1542711" cy="461665"/>
            </a:xfrm>
          </p:grpSpPr>
          <p:grpSp>
            <p:nvGrpSpPr>
              <p:cNvPr id="420" name="Group 419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36" name="Rectangle 43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37" name="TextBox 43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1" name="Group 420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34" name="Rectangle 43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35" name="TextBox 43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2" name="Group 421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32" name="Rectangle 43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33" name="TextBox 43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30" name="Rectangle 42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31" name="TextBox 43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28" name="Rectangle 42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29" name="TextBox 42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26" name="Rectangle 42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27" name="TextBox 42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74" name="Group 373"/>
            <p:cNvGrpSpPr/>
            <p:nvPr/>
          </p:nvGrpSpPr>
          <p:grpSpPr>
            <a:xfrm>
              <a:off x="-1365005" y="2960927"/>
              <a:ext cx="1542711" cy="461665"/>
              <a:chOff x="-1365005" y="1922702"/>
              <a:chExt cx="1542711" cy="461665"/>
            </a:xfrm>
          </p:grpSpPr>
          <p:grpSp>
            <p:nvGrpSpPr>
              <p:cNvPr id="402" name="Group 401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19" name="TextBox 41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3" name="Group 402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16" name="Rectangle 415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17" name="TextBox 416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4" name="Group 403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14" name="Rectangle 413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15" name="TextBox 414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5" name="Group 404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12" name="Rectangle 41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6" name="Group 405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10" name="Rectangle 40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11" name="TextBox 41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7" name="Group 406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375" name="Group 374"/>
            <p:cNvGrpSpPr/>
            <p:nvPr/>
          </p:nvGrpSpPr>
          <p:grpSpPr>
            <a:xfrm>
              <a:off x="-1365005" y="3221277"/>
              <a:ext cx="1542711" cy="461665"/>
              <a:chOff x="-1365005" y="1922702"/>
              <a:chExt cx="1542711" cy="461665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00" name="Rectangle 399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8" name="TextBox 39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6" name="TextBox 39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94" name="TextBox 39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85" name="Rectangle 38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82" name="Rectangle 381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83" name="TextBox 382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cxnSp>
        <p:nvCxnSpPr>
          <p:cNvPr id="508" name="Straight Arrow Connector 507"/>
          <p:cNvCxnSpPr/>
          <p:nvPr/>
        </p:nvCxnSpPr>
        <p:spPr>
          <a:xfrm flipH="1">
            <a:off x="6915150" y="3411889"/>
            <a:ext cx="1224208" cy="48583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H="1">
            <a:off x="6921500" y="3648724"/>
            <a:ext cx="1148008" cy="35694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H="1">
            <a:off x="6927850" y="4050122"/>
            <a:ext cx="1250950" cy="3175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 flipV="1">
            <a:off x="6915150" y="4183474"/>
            <a:ext cx="1216270" cy="21995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 flipH="1" flipV="1">
            <a:off x="6915150" y="4291422"/>
            <a:ext cx="1216270" cy="40411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1041400" y="4231039"/>
            <a:ext cx="1224208" cy="48583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endCxn id="342" idx="0"/>
          </p:cNvCxnSpPr>
          <p:nvPr/>
        </p:nvCxnSpPr>
        <p:spPr>
          <a:xfrm flipH="1">
            <a:off x="1030385" y="4150374"/>
            <a:ext cx="1260623" cy="16154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>
            <a:endCxn id="323" idx="2"/>
          </p:cNvCxnSpPr>
          <p:nvPr/>
        </p:nvCxnSpPr>
        <p:spPr>
          <a:xfrm flipH="1" flipV="1">
            <a:off x="1030385" y="4032138"/>
            <a:ext cx="1388965" cy="3703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>
            <a:endCxn id="284" idx="3"/>
          </p:cNvCxnSpPr>
          <p:nvPr/>
        </p:nvCxnSpPr>
        <p:spPr>
          <a:xfrm flipH="1" flipV="1">
            <a:off x="1032120" y="3612857"/>
            <a:ext cx="1460500" cy="36512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>
            <a:endCxn id="254" idx="3"/>
          </p:cNvCxnSpPr>
          <p:nvPr/>
        </p:nvCxnSpPr>
        <p:spPr>
          <a:xfrm flipH="1" flipV="1">
            <a:off x="1032120" y="3352507"/>
            <a:ext cx="1543050" cy="51752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5" name="TextBox 534"/>
          <p:cNvSpPr txBox="1"/>
          <p:nvPr/>
        </p:nvSpPr>
        <p:spPr>
          <a:xfrm>
            <a:off x="2757515" y="5748228"/>
            <a:ext cx="2439790" cy="461665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: Bandwidth-critical</a:t>
            </a:r>
            <a:endParaRPr lang="en-US" sz="2400" dirty="0">
              <a:latin typeface="Gill Sans Light"/>
              <a:cs typeface="Gill Sans Light"/>
            </a:endParaRPr>
          </a:p>
        </p:txBody>
      </p:sp>
      <p:grpSp>
        <p:nvGrpSpPr>
          <p:cNvPr id="1098" name="Group 1097"/>
          <p:cNvGrpSpPr/>
          <p:nvPr/>
        </p:nvGrpSpPr>
        <p:grpSpPr>
          <a:xfrm>
            <a:off x="556545" y="5290625"/>
            <a:ext cx="3331734" cy="461665"/>
            <a:chOff x="1916674" y="1562100"/>
            <a:chExt cx="3331734" cy="461665"/>
          </a:xfrm>
        </p:grpSpPr>
        <p:cxnSp>
          <p:nvCxnSpPr>
            <p:cNvPr id="524" name="Straight Arrow Connector 523"/>
            <p:cNvCxnSpPr/>
            <p:nvPr/>
          </p:nvCxnSpPr>
          <p:spPr>
            <a:xfrm>
              <a:off x="1916674" y="1797050"/>
              <a:ext cx="47625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5" name="TextBox 1094"/>
            <p:cNvSpPr txBox="1"/>
            <p:nvPr/>
          </p:nvSpPr>
          <p:spPr>
            <a:xfrm>
              <a:off x="2425700" y="1562100"/>
              <a:ext cx="2822708" cy="461665"/>
            </a:xfrm>
            <a:prstGeom prst="rect">
              <a:avLst/>
            </a:prstGeom>
            <a:solidFill>
              <a:srgbClr val="FFFFFF">
                <a:alpha val="77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ill Sans Light"/>
                  <a:cs typeface="Gill Sans Light"/>
                </a:rPr>
                <a:t>Interaction with cores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563511" y="5754789"/>
            <a:ext cx="2272110" cy="461665"/>
            <a:chOff x="5048250" y="1587500"/>
            <a:chExt cx="2272110" cy="461665"/>
          </a:xfrm>
        </p:grpSpPr>
        <p:cxnSp>
          <p:nvCxnSpPr>
            <p:cNvPr id="527" name="Straight Arrow Connector 526"/>
            <p:cNvCxnSpPr/>
            <p:nvPr/>
          </p:nvCxnSpPr>
          <p:spPr>
            <a:xfrm>
              <a:off x="5048250" y="1835150"/>
              <a:ext cx="47625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/>
            <p:cNvSpPr txBox="1"/>
            <p:nvPr/>
          </p:nvSpPr>
          <p:spPr>
            <a:xfrm>
              <a:off x="5553380" y="1587500"/>
              <a:ext cx="1766980" cy="461665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ill Sans Light"/>
                  <a:cs typeface="Gill Sans Light"/>
                </a:rPr>
                <a:t>Data transfer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102" name="Group 1101"/>
          <p:cNvGrpSpPr/>
          <p:nvPr/>
        </p:nvGrpSpPr>
        <p:grpSpPr>
          <a:xfrm>
            <a:off x="2298240" y="3863178"/>
            <a:ext cx="614042" cy="606743"/>
            <a:chOff x="6247940" y="5183978"/>
            <a:chExt cx="614042" cy="606743"/>
          </a:xfrm>
        </p:grpSpPr>
        <p:grpSp>
          <p:nvGrpSpPr>
            <p:cNvPr id="1101" name="Group 1100"/>
            <p:cNvGrpSpPr/>
            <p:nvPr/>
          </p:nvGrpSpPr>
          <p:grpSpPr>
            <a:xfrm>
              <a:off x="6247940" y="5183978"/>
              <a:ext cx="614042" cy="606743"/>
              <a:chOff x="7122124" y="5061211"/>
              <a:chExt cx="614042" cy="606743"/>
            </a:xfrm>
          </p:grpSpPr>
          <p:sp>
            <p:nvSpPr>
              <p:cNvPr id="540" name="Right Triangle 539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1" name="Right Triangle 540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3" name="TextBox 542"/>
            <p:cNvSpPr txBox="1"/>
            <p:nvPr/>
          </p:nvSpPr>
          <p:spPr>
            <a:xfrm>
              <a:off x="6305550" y="5263318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476540" y="3888578"/>
            <a:ext cx="614042" cy="606743"/>
            <a:chOff x="6247940" y="5183978"/>
            <a:chExt cx="614042" cy="606743"/>
          </a:xfrm>
        </p:grpSpPr>
        <p:grpSp>
          <p:nvGrpSpPr>
            <p:cNvPr id="546" name="Group 545"/>
            <p:cNvGrpSpPr/>
            <p:nvPr/>
          </p:nvGrpSpPr>
          <p:grpSpPr>
            <a:xfrm>
              <a:off x="6247940" y="5183978"/>
              <a:ext cx="614042" cy="606743"/>
              <a:chOff x="7122124" y="5061211"/>
              <a:chExt cx="614042" cy="606743"/>
            </a:xfrm>
          </p:grpSpPr>
          <p:sp>
            <p:nvSpPr>
              <p:cNvPr id="548" name="Right Triangle 547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9" name="Right Triangle 548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6305550" y="5263318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7954" y="3553603"/>
            <a:ext cx="1329818" cy="461665"/>
            <a:chOff x="3824132" y="3484453"/>
            <a:chExt cx="1329818" cy="461665"/>
          </a:xfrm>
        </p:grpSpPr>
        <p:sp>
          <p:nvSpPr>
            <p:cNvPr id="3" name="Rectangle 2"/>
            <p:cNvSpPr/>
            <p:nvPr/>
          </p:nvSpPr>
          <p:spPr>
            <a:xfrm>
              <a:off x="3907157" y="3591803"/>
              <a:ext cx="1132510" cy="291228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3824132" y="3484453"/>
              <a:ext cx="13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 Sans Light"/>
                  <a:cs typeface="Gill Sans Light"/>
                </a:rPr>
                <a:t>Network</a:t>
              </a:r>
              <a:endParaRPr lang="en-US" sz="2400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537"/>
            <a:ext cx="9144000" cy="1193006"/>
          </a:xfrm>
        </p:spPr>
        <p:txBody>
          <a:bodyPr>
            <a:normAutofit/>
          </a:bodyPr>
          <a:lstStyle/>
          <a:p>
            <a:pPr>
              <a:lnSpc>
                <a:spcPts val="3620"/>
              </a:lnSpc>
            </a:pPr>
            <a:r>
              <a:rPr lang="en-US" sz="3600" dirty="0"/>
              <a:t>Remote Memory Access </a:t>
            </a:r>
            <a:r>
              <a:rPr lang="en-US" sz="3600" dirty="0" smtClean="0"/>
              <a:t>in </a:t>
            </a:r>
            <a:r>
              <a:rPr lang="en-US" sz="3600" dirty="0"/>
              <a:t>Rack-Scale Systems</a:t>
            </a:r>
          </a:p>
        </p:txBody>
      </p:sp>
      <p:sp>
        <p:nvSpPr>
          <p:cNvPr id="533" name="Content Placeholder 2"/>
          <p:cNvSpPr txBox="1">
            <a:spLocks/>
          </p:cNvSpPr>
          <p:nvPr/>
        </p:nvSpPr>
        <p:spPr>
          <a:xfrm>
            <a:off x="288788" y="1521624"/>
            <a:ext cx="8784092" cy="129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Integrated NIs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Interaction </a:t>
            </a:r>
            <a:r>
              <a:rPr lang="en-US" sz="2400" dirty="0" smtClean="0">
                <a:sym typeface="Wingdings" panose="05000000000000000000" pitchFamily="2" charset="2"/>
              </a:rPr>
              <a:t>with cores via memory-mapped queues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Directly access memory hierarchy to transfer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data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90" name="Freeform 389"/>
          <p:cNvSpPr/>
          <p:nvPr/>
        </p:nvSpPr>
        <p:spPr>
          <a:xfrm>
            <a:off x="2782743" y="3998203"/>
            <a:ext cx="3777720" cy="256928"/>
          </a:xfrm>
          <a:custGeom>
            <a:avLst/>
            <a:gdLst>
              <a:gd name="connsiteX0" fmla="*/ 0 w 2171700"/>
              <a:gd name="connsiteY0" fmla="*/ 104386 h 256928"/>
              <a:gd name="connsiteX1" fmla="*/ 241300 w 2171700"/>
              <a:gd name="connsiteY1" fmla="*/ 104386 h 256928"/>
              <a:gd name="connsiteX2" fmla="*/ 406400 w 2171700"/>
              <a:gd name="connsiteY2" fmla="*/ 2786 h 256928"/>
              <a:gd name="connsiteX3" fmla="*/ 584200 w 2171700"/>
              <a:gd name="connsiteY3" fmla="*/ 231386 h 256928"/>
              <a:gd name="connsiteX4" fmla="*/ 901700 w 2171700"/>
              <a:gd name="connsiteY4" fmla="*/ 15486 h 256928"/>
              <a:gd name="connsiteX5" fmla="*/ 1092200 w 2171700"/>
              <a:gd name="connsiteY5" fmla="*/ 256786 h 256928"/>
              <a:gd name="connsiteX6" fmla="*/ 1346200 w 2171700"/>
              <a:gd name="connsiteY6" fmla="*/ 53586 h 256928"/>
              <a:gd name="connsiteX7" fmla="*/ 1524000 w 2171700"/>
              <a:gd name="connsiteY7" fmla="*/ 244086 h 256928"/>
              <a:gd name="connsiteX8" fmla="*/ 1752600 w 2171700"/>
              <a:gd name="connsiteY8" fmla="*/ 40886 h 256928"/>
              <a:gd name="connsiteX9" fmla="*/ 1943100 w 2171700"/>
              <a:gd name="connsiteY9" fmla="*/ 142486 h 256928"/>
              <a:gd name="connsiteX10" fmla="*/ 2171700 w 2171700"/>
              <a:gd name="connsiteY10" fmla="*/ 167886 h 2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0" h="256928">
                <a:moveTo>
                  <a:pt x="0" y="104386"/>
                </a:moveTo>
                <a:cubicBezTo>
                  <a:pt x="86783" y="112852"/>
                  <a:pt x="173567" y="121319"/>
                  <a:pt x="241300" y="104386"/>
                </a:cubicBezTo>
                <a:cubicBezTo>
                  <a:pt x="309033" y="87453"/>
                  <a:pt x="349250" y="-18381"/>
                  <a:pt x="406400" y="2786"/>
                </a:cubicBezTo>
                <a:cubicBezTo>
                  <a:pt x="463550" y="23953"/>
                  <a:pt x="501650" y="229269"/>
                  <a:pt x="584200" y="231386"/>
                </a:cubicBezTo>
                <a:cubicBezTo>
                  <a:pt x="666750" y="233503"/>
                  <a:pt x="817033" y="11253"/>
                  <a:pt x="901700" y="15486"/>
                </a:cubicBezTo>
                <a:cubicBezTo>
                  <a:pt x="986367" y="19719"/>
                  <a:pt x="1018117" y="250436"/>
                  <a:pt x="1092200" y="256786"/>
                </a:cubicBezTo>
                <a:cubicBezTo>
                  <a:pt x="1166283" y="263136"/>
                  <a:pt x="1274233" y="55703"/>
                  <a:pt x="1346200" y="53586"/>
                </a:cubicBezTo>
                <a:cubicBezTo>
                  <a:pt x="1418167" y="51469"/>
                  <a:pt x="1456267" y="246203"/>
                  <a:pt x="1524000" y="244086"/>
                </a:cubicBezTo>
                <a:cubicBezTo>
                  <a:pt x="1591733" y="241969"/>
                  <a:pt x="1682750" y="57819"/>
                  <a:pt x="1752600" y="40886"/>
                </a:cubicBezTo>
                <a:cubicBezTo>
                  <a:pt x="1822450" y="23953"/>
                  <a:pt x="1873250" y="121319"/>
                  <a:pt x="1943100" y="142486"/>
                </a:cubicBezTo>
                <a:cubicBezTo>
                  <a:pt x="2012950" y="163653"/>
                  <a:pt x="2171700" y="167886"/>
                  <a:pt x="2171700" y="167886"/>
                </a:cubicBezTo>
              </a:path>
            </a:pathLst>
          </a:custGeom>
          <a:ln w="381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1" name="Freeform 390"/>
          <p:cNvSpPr/>
          <p:nvPr/>
        </p:nvSpPr>
        <p:spPr>
          <a:xfrm rot="10800000">
            <a:off x="2757184" y="4004994"/>
            <a:ext cx="3777720" cy="256928"/>
          </a:xfrm>
          <a:custGeom>
            <a:avLst/>
            <a:gdLst>
              <a:gd name="connsiteX0" fmla="*/ 0 w 2171700"/>
              <a:gd name="connsiteY0" fmla="*/ 104386 h 256928"/>
              <a:gd name="connsiteX1" fmla="*/ 241300 w 2171700"/>
              <a:gd name="connsiteY1" fmla="*/ 104386 h 256928"/>
              <a:gd name="connsiteX2" fmla="*/ 406400 w 2171700"/>
              <a:gd name="connsiteY2" fmla="*/ 2786 h 256928"/>
              <a:gd name="connsiteX3" fmla="*/ 584200 w 2171700"/>
              <a:gd name="connsiteY3" fmla="*/ 231386 h 256928"/>
              <a:gd name="connsiteX4" fmla="*/ 901700 w 2171700"/>
              <a:gd name="connsiteY4" fmla="*/ 15486 h 256928"/>
              <a:gd name="connsiteX5" fmla="*/ 1092200 w 2171700"/>
              <a:gd name="connsiteY5" fmla="*/ 256786 h 256928"/>
              <a:gd name="connsiteX6" fmla="*/ 1346200 w 2171700"/>
              <a:gd name="connsiteY6" fmla="*/ 53586 h 256928"/>
              <a:gd name="connsiteX7" fmla="*/ 1524000 w 2171700"/>
              <a:gd name="connsiteY7" fmla="*/ 244086 h 256928"/>
              <a:gd name="connsiteX8" fmla="*/ 1752600 w 2171700"/>
              <a:gd name="connsiteY8" fmla="*/ 40886 h 256928"/>
              <a:gd name="connsiteX9" fmla="*/ 1943100 w 2171700"/>
              <a:gd name="connsiteY9" fmla="*/ 142486 h 256928"/>
              <a:gd name="connsiteX10" fmla="*/ 2171700 w 2171700"/>
              <a:gd name="connsiteY10" fmla="*/ 167886 h 2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0" h="256928">
                <a:moveTo>
                  <a:pt x="0" y="104386"/>
                </a:moveTo>
                <a:cubicBezTo>
                  <a:pt x="86783" y="112852"/>
                  <a:pt x="173567" y="121319"/>
                  <a:pt x="241300" y="104386"/>
                </a:cubicBezTo>
                <a:cubicBezTo>
                  <a:pt x="309033" y="87453"/>
                  <a:pt x="349250" y="-18381"/>
                  <a:pt x="406400" y="2786"/>
                </a:cubicBezTo>
                <a:cubicBezTo>
                  <a:pt x="463550" y="23953"/>
                  <a:pt x="501650" y="229269"/>
                  <a:pt x="584200" y="231386"/>
                </a:cubicBezTo>
                <a:cubicBezTo>
                  <a:pt x="666750" y="233503"/>
                  <a:pt x="817033" y="11253"/>
                  <a:pt x="901700" y="15486"/>
                </a:cubicBezTo>
                <a:cubicBezTo>
                  <a:pt x="986367" y="19719"/>
                  <a:pt x="1018117" y="250436"/>
                  <a:pt x="1092200" y="256786"/>
                </a:cubicBezTo>
                <a:cubicBezTo>
                  <a:pt x="1166283" y="263136"/>
                  <a:pt x="1274233" y="55703"/>
                  <a:pt x="1346200" y="53586"/>
                </a:cubicBezTo>
                <a:cubicBezTo>
                  <a:pt x="1418167" y="51469"/>
                  <a:pt x="1456267" y="246203"/>
                  <a:pt x="1524000" y="244086"/>
                </a:cubicBezTo>
                <a:cubicBezTo>
                  <a:pt x="1591733" y="241969"/>
                  <a:pt x="1682750" y="57819"/>
                  <a:pt x="1752600" y="40886"/>
                </a:cubicBezTo>
                <a:cubicBezTo>
                  <a:pt x="1822450" y="23953"/>
                  <a:pt x="1873250" y="121319"/>
                  <a:pt x="1943100" y="142486"/>
                </a:cubicBezTo>
                <a:cubicBezTo>
                  <a:pt x="2012950" y="163653"/>
                  <a:pt x="2171700" y="167886"/>
                  <a:pt x="2171700" y="167886"/>
                </a:cubicBezTo>
              </a:path>
            </a:pathLst>
          </a:custGeom>
          <a:ln w="381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2108201" y="3721100"/>
            <a:ext cx="831850" cy="74295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99" name="Oval 398"/>
          <p:cNvSpPr/>
          <p:nvPr/>
        </p:nvSpPr>
        <p:spPr bwMode="auto">
          <a:xfrm>
            <a:off x="6273801" y="3733800"/>
            <a:ext cx="831850" cy="74295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3879641" y="5287342"/>
            <a:ext cx="2085803" cy="461665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: Latency-critical</a:t>
            </a:r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105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animBg="1"/>
      <p:bldP spid="390" grpId="0" animBg="1"/>
      <p:bldP spid="390" grpId="1" animBg="1"/>
      <p:bldP spid="391" grpId="0" animBg="1"/>
      <p:bldP spid="392" grpId="0" animBg="1"/>
      <p:bldP spid="399" grpId="0" animBg="1"/>
      <p:bldP spid="5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8956"/>
            <a:ext cx="9144000" cy="81510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Network Interface Design for </a:t>
            </a:r>
            <a:r>
              <a:rPr lang="en-US" sz="3600" dirty="0" err="1" smtClean="0"/>
              <a:t>Manycore</a:t>
            </a:r>
            <a:r>
              <a:rPr lang="en-US" sz="3600" dirty="0" smtClean="0"/>
              <a:t> Chips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6" y="1584960"/>
            <a:ext cx="8067294" cy="4317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" y="1678495"/>
            <a:ext cx="8808720" cy="404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NI placement &amp; design is </a:t>
            </a:r>
            <a:r>
              <a:rPr lang="en-US" sz="2600" i="1" dirty="0" smtClean="0"/>
              <a:t>key</a:t>
            </a:r>
            <a:r>
              <a:rPr lang="en-US" sz="2600" dirty="0" smtClean="0"/>
              <a:t> for </a:t>
            </a:r>
            <a:r>
              <a:rPr lang="en-US" sz="2600" dirty="0" smtClean="0">
                <a:sym typeface="Wingdings" panose="05000000000000000000" pitchFamily="2" charset="2"/>
              </a:rPr>
              <a:t>remote access performance</a:t>
            </a:r>
          </a:p>
          <a:p>
            <a:pPr marL="287338" indent="-287338"/>
            <a:r>
              <a:rPr lang="en-US" sz="2400" dirty="0" smtClean="0"/>
              <a:t>Obvious NI designs suffer from poor latency or bandwidth</a:t>
            </a:r>
          </a:p>
          <a:p>
            <a:pPr marL="34290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600" dirty="0" smtClean="0"/>
              <a:t>Contributions</a:t>
            </a:r>
          </a:p>
          <a:p>
            <a:pPr marL="287338" indent="-287338"/>
            <a:r>
              <a:rPr lang="en-US" sz="2400" dirty="0" smtClean="0"/>
              <a:t>NI design space exploration for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 chips</a:t>
            </a:r>
          </a:p>
          <a:p>
            <a:pPr marL="287338" indent="-287338"/>
            <a:r>
              <a:rPr lang="en-US" sz="2400" dirty="0" smtClean="0"/>
              <a:t>Seamless integration of NI into chip’s coherence domain</a:t>
            </a:r>
          </a:p>
          <a:p>
            <a:pPr marL="287338" indent="-287338"/>
            <a:r>
              <a:rPr lang="en-US" sz="2400" dirty="0" smtClean="0"/>
              <a:t>Novel </a:t>
            </a:r>
            <a:r>
              <a:rPr lang="en-US" sz="2400" i="1" dirty="0" smtClean="0"/>
              <a:t>Split NI </a:t>
            </a:r>
            <a:r>
              <a:rPr lang="en-US" sz="2400" dirty="0" smtClean="0"/>
              <a:t>design, optimizing for both latency and bandwidth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072494"/>
            <a:ext cx="9144000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This talk: Low-latency, high-bandwidth NI design for </a:t>
            </a:r>
            <a:r>
              <a:rPr lang="en-US" sz="2200" dirty="0" err="1" smtClean="0">
                <a:solidFill>
                  <a:prstClr val="white"/>
                </a:solidFill>
                <a:cs typeface="Gill Sans"/>
              </a:rPr>
              <a:t>manycore</a:t>
            </a: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 chips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474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596894"/>
            <a:ext cx="8239126" cy="815103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2872"/>
            <a:ext cx="7886700" cy="505534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endParaRPr lang="en-US" sz="2400" dirty="0" smtClean="0"/>
          </a:p>
          <a:p>
            <a:r>
              <a:rPr lang="en-US" dirty="0" smtClean="0"/>
              <a:t>Background</a:t>
            </a:r>
          </a:p>
          <a:p>
            <a:endParaRPr lang="en-US" sz="2400" dirty="0"/>
          </a:p>
          <a:p>
            <a:r>
              <a:rPr lang="en-US" dirty="0" smtClean="0"/>
              <a:t>NI Design Space for </a:t>
            </a:r>
            <a:r>
              <a:rPr lang="en-US" dirty="0" err="1" smtClean="0"/>
              <a:t>Manycore</a:t>
            </a:r>
            <a:r>
              <a:rPr lang="en-US" dirty="0" smtClean="0"/>
              <a:t> Chips</a:t>
            </a:r>
          </a:p>
          <a:p>
            <a:endParaRPr lang="en-US" sz="2400" dirty="0"/>
          </a:p>
          <a:p>
            <a:r>
              <a:rPr lang="en-US" dirty="0" smtClean="0"/>
              <a:t>Methodology &amp; Results</a:t>
            </a:r>
          </a:p>
          <a:p>
            <a:endParaRPr lang="en-US" sz="2400" dirty="0"/>
          </a:p>
          <a:p>
            <a:r>
              <a:rPr lang="en-US" dirty="0" smtClean="0"/>
              <a:t>Conclusion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596894"/>
            <a:ext cx="8239126" cy="815103"/>
          </a:xfrm>
        </p:spPr>
        <p:txBody>
          <a:bodyPr/>
          <a:lstStyle/>
          <a:p>
            <a:pPr algn="ctr"/>
            <a:r>
              <a:rPr lang="en-US" dirty="0" smtClean="0"/>
              <a:t>User-level Remote Memory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0900" y="1472047"/>
            <a:ext cx="8913100" cy="1664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RDMA-like </a:t>
            </a:r>
            <a:r>
              <a:rPr lang="en-US" sz="2400" dirty="0">
                <a:latin typeface="Gill Sans Light"/>
                <a:cs typeface="Gill Sans Light"/>
              </a:rPr>
              <a:t>Queue-Pair (QP) </a:t>
            </a:r>
            <a:r>
              <a:rPr lang="en-US" sz="2400" dirty="0" smtClean="0">
                <a:latin typeface="Gill Sans Light"/>
                <a:cs typeface="Gill Sans Light"/>
              </a:rPr>
              <a:t>model</a:t>
            </a:r>
            <a:endParaRPr lang="en-US" sz="2400" dirty="0">
              <a:latin typeface="Gill Sans Light"/>
              <a:cs typeface="Gill Sans Light"/>
            </a:endParaRPr>
          </a:p>
          <a:p>
            <a:endParaRPr lang="en-US" sz="1100" dirty="0">
              <a:latin typeface="Gill Sans Light"/>
              <a:cs typeface="Gill Sans Light"/>
            </a:endParaRPr>
          </a:p>
          <a:p>
            <a:pPr marL="0" indent="0">
              <a:buNone/>
            </a:pPr>
            <a:r>
              <a:rPr lang="en-US" sz="2400" dirty="0">
                <a:latin typeface="Gill Sans Light"/>
                <a:cs typeface="Gill Sans Light"/>
              </a:rPr>
              <a:t>Cores and </a:t>
            </a:r>
            <a:r>
              <a:rPr lang="en-US" sz="2400" dirty="0" smtClean="0">
                <a:latin typeface="Gill Sans Light"/>
                <a:cs typeface="Gill Sans Light"/>
              </a:rPr>
              <a:t>NIs communicate through </a:t>
            </a:r>
            <a:r>
              <a:rPr lang="en-US" sz="2400" i="1" dirty="0" smtClean="0">
                <a:latin typeface="Gill Sans Light"/>
                <a:cs typeface="Gill Sans Light"/>
              </a:rPr>
              <a:t>cacheable</a:t>
            </a:r>
            <a:r>
              <a:rPr lang="en-US" sz="2400" dirty="0" smtClean="0">
                <a:latin typeface="Gill Sans Light"/>
                <a:cs typeface="Gill Sans Light"/>
              </a:rPr>
              <a:t> </a:t>
            </a:r>
            <a:r>
              <a:rPr lang="en-US" sz="2400" i="1" dirty="0" smtClean="0">
                <a:latin typeface="Gill Sans Light"/>
                <a:cs typeface="Gill Sans Light"/>
              </a:rPr>
              <a:t>memory</a:t>
            </a:r>
            <a:r>
              <a:rPr lang="en-US" sz="2400" i="1" dirty="0">
                <a:latin typeface="Gill Sans Light"/>
                <a:cs typeface="Gill Sans Light"/>
              </a:rPr>
              <a:t>-mapped </a:t>
            </a:r>
            <a:r>
              <a:rPr lang="en-US" sz="2400" dirty="0" smtClean="0">
                <a:latin typeface="Gill Sans Light"/>
                <a:cs typeface="Gill Sans Light"/>
              </a:rPr>
              <a:t>queues</a:t>
            </a:r>
          </a:p>
          <a:p>
            <a:r>
              <a:rPr lang="en-US" sz="2400" dirty="0" smtClean="0">
                <a:latin typeface="Gill Sans Light"/>
                <a:cs typeface="Gill Sans Light"/>
              </a:rPr>
              <a:t>Work Queue (WQ) and Completion Queue (CQ)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106" y="4334215"/>
            <a:ext cx="894738" cy="571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ore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36974" y="4052370"/>
            <a:ext cx="960878" cy="36094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067149" y="4813300"/>
            <a:ext cx="1009551" cy="16627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 rot="533918">
            <a:off x="3167904" y="3873465"/>
            <a:ext cx="1076000" cy="633154"/>
            <a:chOff x="5815793" y="3290454"/>
            <a:chExt cx="1076000" cy="527628"/>
          </a:xfrm>
        </p:grpSpPr>
        <p:sp>
          <p:nvSpPr>
            <p:cNvPr id="21" name="Arc 20"/>
            <p:cNvSpPr/>
            <p:nvPr/>
          </p:nvSpPr>
          <p:spPr>
            <a:xfrm>
              <a:off x="5815793" y="3290454"/>
              <a:ext cx="1010188" cy="505114"/>
            </a:xfrm>
            <a:prstGeom prst="arc">
              <a:avLst>
                <a:gd name="adj1" fmla="val 11874969"/>
                <a:gd name="adj2" fmla="val 0"/>
              </a:avLst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0800000">
              <a:off x="5881605" y="3312968"/>
              <a:ext cx="1010188" cy="505114"/>
            </a:xfrm>
            <a:prstGeom prst="arc">
              <a:avLst>
                <a:gd name="adj1" fmla="val 11874969"/>
                <a:gd name="adj2" fmla="val 0"/>
              </a:avLst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02539" y="3917917"/>
            <a:ext cx="64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poll</a:t>
            </a:r>
            <a:endParaRPr lang="en-US" sz="2400" dirty="0">
              <a:latin typeface="Gill Sans Light"/>
              <a:cs typeface="Gill Sans Light"/>
            </a:endParaRPr>
          </a:p>
        </p:txBody>
      </p:sp>
      <p:grpSp>
        <p:nvGrpSpPr>
          <p:cNvPr id="27" name="Group 26"/>
          <p:cNvGrpSpPr/>
          <p:nvPr/>
        </p:nvGrpSpPr>
        <p:grpSpPr>
          <a:xfrm rot="856291" flipH="1">
            <a:off x="1099223" y="4683538"/>
            <a:ext cx="1037306" cy="633154"/>
            <a:chOff x="2302656" y="4164445"/>
            <a:chExt cx="1076000" cy="527628"/>
          </a:xfrm>
        </p:grpSpPr>
        <p:sp>
          <p:nvSpPr>
            <p:cNvPr id="24" name="Arc 23"/>
            <p:cNvSpPr/>
            <p:nvPr/>
          </p:nvSpPr>
          <p:spPr>
            <a:xfrm>
              <a:off x="2302656" y="4164445"/>
              <a:ext cx="1010188" cy="505114"/>
            </a:xfrm>
            <a:prstGeom prst="arc">
              <a:avLst>
                <a:gd name="adj1" fmla="val 11874969"/>
                <a:gd name="adj2" fmla="val 0"/>
              </a:avLst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2368468" y="4186959"/>
              <a:ext cx="1010188" cy="505114"/>
            </a:xfrm>
            <a:prstGeom prst="arc">
              <a:avLst>
                <a:gd name="adj1" fmla="val 11874969"/>
                <a:gd name="adj2" fmla="val 0"/>
              </a:avLst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71929" y="4660418"/>
            <a:ext cx="916127" cy="599431"/>
            <a:chOff x="4722088" y="4218115"/>
            <a:chExt cx="916127" cy="499526"/>
          </a:xfrm>
        </p:grpSpPr>
        <p:grpSp>
          <p:nvGrpSpPr>
            <p:cNvPr id="69" name="Group 68"/>
            <p:cNvGrpSpPr/>
            <p:nvPr/>
          </p:nvGrpSpPr>
          <p:grpSpPr>
            <a:xfrm>
              <a:off x="4722088" y="4218115"/>
              <a:ext cx="916127" cy="499526"/>
              <a:chOff x="4629610" y="4218115"/>
              <a:chExt cx="916127" cy="49952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10800000">
                <a:off x="4631337" y="4697706"/>
                <a:ext cx="914400" cy="904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4629610" y="4222424"/>
                <a:ext cx="914400" cy="904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4647735" y="4218115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4897501" y="4220937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5155030" y="4220937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4765309" y="4263068"/>
              <a:ext cx="646331" cy="3847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ill Sans Light"/>
                  <a:cs typeface="Gill Sans Light"/>
                </a:rPr>
                <a:t>CQ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100227" y="3665195"/>
            <a:ext cx="81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write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08409" y="4875695"/>
            <a:ext cx="81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write</a:t>
            </a:r>
            <a:endParaRPr lang="en-US" sz="2400" dirty="0">
              <a:latin typeface="Gill Sans Light"/>
              <a:cs typeface="Gill Sans Light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180736" y="3783851"/>
            <a:ext cx="916127" cy="599431"/>
            <a:chOff x="3265510" y="3907719"/>
            <a:chExt cx="916127" cy="499526"/>
          </a:xfrm>
        </p:grpSpPr>
        <p:grpSp>
          <p:nvGrpSpPr>
            <p:cNvPr id="96" name="Group 95"/>
            <p:cNvGrpSpPr/>
            <p:nvPr/>
          </p:nvGrpSpPr>
          <p:grpSpPr>
            <a:xfrm rot="10800000">
              <a:off x="3265510" y="3907719"/>
              <a:ext cx="916127" cy="499526"/>
              <a:chOff x="4629610" y="4218115"/>
              <a:chExt cx="916127" cy="49952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rot="10800000">
                <a:off x="4631337" y="4697706"/>
                <a:ext cx="914400" cy="904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0800000">
                <a:off x="4629610" y="4222424"/>
                <a:ext cx="914400" cy="904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4647735" y="4218115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897501" y="4220937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5155030" y="4220937"/>
                <a:ext cx="0" cy="49670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3394830" y="3971902"/>
              <a:ext cx="755285" cy="3847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  <a:cs typeface="Gill Sans Light"/>
                </a:rPr>
                <a:t>W</a:t>
              </a:r>
              <a:r>
                <a:rPr lang="en-US" sz="2400" dirty="0" smtClean="0">
                  <a:latin typeface="Gill Sans Light"/>
                  <a:cs typeface="Gill Sans Light"/>
                </a:rPr>
                <a:t>Q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326088" y="4733844"/>
            <a:ext cx="64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poll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072494"/>
            <a:ext cx="9144000" cy="46166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prstClr val="white"/>
                </a:solidFill>
                <a:cs typeface="Gill Sans "/>
              </a:rPr>
              <a:t>soNUMA</a:t>
            </a:r>
            <a:r>
              <a:rPr lang="en-US" sz="2400" dirty="0" smtClean="0">
                <a:solidFill>
                  <a:prstClr val="white"/>
                </a:solidFill>
                <a:cs typeface="Gill Sans "/>
              </a:rPr>
              <a:t>: Remote memory </a:t>
            </a:r>
            <a:r>
              <a:rPr lang="en-US" sz="2200" dirty="0" smtClean="0">
                <a:solidFill>
                  <a:prstClr val="white"/>
                </a:solidFill>
                <a:cs typeface="Gill Sans "/>
              </a:rPr>
              <a:t>access</a:t>
            </a:r>
            <a:r>
              <a:rPr lang="en-US" sz="2400" dirty="0" smtClean="0">
                <a:solidFill>
                  <a:prstClr val="white"/>
                </a:solidFill>
                <a:cs typeface="Gill Sans "/>
              </a:rPr>
              <a:t> latency ≈ 4x of local access</a:t>
            </a:r>
            <a:endParaRPr lang="en-US" sz="2400" dirty="0">
              <a:solidFill>
                <a:prstClr val="white"/>
              </a:solidFill>
              <a:cs typeface="Gill Sans "/>
            </a:endParaRPr>
          </a:p>
        </p:txBody>
      </p:sp>
      <p:pic>
        <p:nvPicPr>
          <p:cNvPr id="42" name="Picture 41" descr="NUM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 rot="5400000">
            <a:off x="2440121" y="4875438"/>
            <a:ext cx="489595" cy="133411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5100" y="3695700"/>
            <a:ext cx="4254500" cy="21590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77800" y="3262747"/>
            <a:ext cx="4241800" cy="4583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ill Sans Light"/>
                <a:cs typeface="Gill Sans Light"/>
              </a:rPr>
              <a:t>Local node</a:t>
            </a:r>
            <a:endParaRPr lang="en-US" sz="2400" b="1" dirty="0">
              <a:latin typeface="Gill Sans Light"/>
              <a:cs typeface="Gill Sans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08800" y="3733800"/>
            <a:ext cx="2108200" cy="21590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96100" y="3300847"/>
            <a:ext cx="2120900" cy="4583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ill Sans Light"/>
                <a:cs typeface="Gill Sans Light"/>
              </a:rPr>
              <a:t>Remote node</a:t>
            </a:r>
            <a:endParaRPr lang="en-US" sz="2400" b="1" dirty="0">
              <a:latin typeface="Gill Sans Light"/>
              <a:cs typeface="Gill Sans Ligh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673600" y="3843490"/>
            <a:ext cx="1866900" cy="1524000"/>
          </a:xfrm>
          <a:prstGeom prst="cloud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879100" y="4127477"/>
            <a:ext cx="1547100" cy="8520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Inter-node</a:t>
            </a:r>
          </a:p>
          <a:p>
            <a:pPr marL="0" indent="0" algn="ctr"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network</a:t>
            </a:r>
            <a:endParaRPr lang="en-US" sz="2400" dirty="0">
              <a:latin typeface="Gill Sans Light"/>
              <a:cs typeface="Gill Sans Light"/>
            </a:endParaRPr>
          </a:p>
        </p:txBody>
      </p:sp>
      <p:pic>
        <p:nvPicPr>
          <p:cNvPr id="56" name="Picture 55" descr="NUM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 rot="5400000">
            <a:off x="7824921" y="4913538"/>
            <a:ext cx="489595" cy="133411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572000" y="4438734"/>
            <a:ext cx="2171700" cy="256928"/>
          </a:xfrm>
          <a:custGeom>
            <a:avLst/>
            <a:gdLst>
              <a:gd name="connsiteX0" fmla="*/ 0 w 2171700"/>
              <a:gd name="connsiteY0" fmla="*/ 104386 h 256928"/>
              <a:gd name="connsiteX1" fmla="*/ 241300 w 2171700"/>
              <a:gd name="connsiteY1" fmla="*/ 104386 h 256928"/>
              <a:gd name="connsiteX2" fmla="*/ 406400 w 2171700"/>
              <a:gd name="connsiteY2" fmla="*/ 2786 h 256928"/>
              <a:gd name="connsiteX3" fmla="*/ 584200 w 2171700"/>
              <a:gd name="connsiteY3" fmla="*/ 231386 h 256928"/>
              <a:gd name="connsiteX4" fmla="*/ 901700 w 2171700"/>
              <a:gd name="connsiteY4" fmla="*/ 15486 h 256928"/>
              <a:gd name="connsiteX5" fmla="*/ 1092200 w 2171700"/>
              <a:gd name="connsiteY5" fmla="*/ 256786 h 256928"/>
              <a:gd name="connsiteX6" fmla="*/ 1346200 w 2171700"/>
              <a:gd name="connsiteY6" fmla="*/ 53586 h 256928"/>
              <a:gd name="connsiteX7" fmla="*/ 1524000 w 2171700"/>
              <a:gd name="connsiteY7" fmla="*/ 244086 h 256928"/>
              <a:gd name="connsiteX8" fmla="*/ 1752600 w 2171700"/>
              <a:gd name="connsiteY8" fmla="*/ 40886 h 256928"/>
              <a:gd name="connsiteX9" fmla="*/ 1943100 w 2171700"/>
              <a:gd name="connsiteY9" fmla="*/ 142486 h 256928"/>
              <a:gd name="connsiteX10" fmla="*/ 2171700 w 2171700"/>
              <a:gd name="connsiteY10" fmla="*/ 167886 h 2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0" h="256928">
                <a:moveTo>
                  <a:pt x="0" y="104386"/>
                </a:moveTo>
                <a:cubicBezTo>
                  <a:pt x="86783" y="112852"/>
                  <a:pt x="173567" y="121319"/>
                  <a:pt x="241300" y="104386"/>
                </a:cubicBezTo>
                <a:cubicBezTo>
                  <a:pt x="309033" y="87453"/>
                  <a:pt x="349250" y="-18381"/>
                  <a:pt x="406400" y="2786"/>
                </a:cubicBezTo>
                <a:cubicBezTo>
                  <a:pt x="463550" y="23953"/>
                  <a:pt x="501650" y="229269"/>
                  <a:pt x="584200" y="231386"/>
                </a:cubicBezTo>
                <a:cubicBezTo>
                  <a:pt x="666750" y="233503"/>
                  <a:pt x="817033" y="11253"/>
                  <a:pt x="901700" y="15486"/>
                </a:cubicBezTo>
                <a:cubicBezTo>
                  <a:pt x="986367" y="19719"/>
                  <a:pt x="1018117" y="250436"/>
                  <a:pt x="1092200" y="256786"/>
                </a:cubicBezTo>
                <a:cubicBezTo>
                  <a:pt x="1166283" y="263136"/>
                  <a:pt x="1274233" y="55703"/>
                  <a:pt x="1346200" y="53586"/>
                </a:cubicBezTo>
                <a:cubicBezTo>
                  <a:pt x="1418167" y="51469"/>
                  <a:pt x="1456267" y="246203"/>
                  <a:pt x="1524000" y="244086"/>
                </a:cubicBezTo>
                <a:cubicBezTo>
                  <a:pt x="1591733" y="241969"/>
                  <a:pt x="1682750" y="57819"/>
                  <a:pt x="1752600" y="40886"/>
                </a:cubicBezTo>
                <a:cubicBezTo>
                  <a:pt x="1822450" y="23953"/>
                  <a:pt x="1873250" y="121319"/>
                  <a:pt x="1943100" y="142486"/>
                </a:cubicBezTo>
                <a:cubicBezTo>
                  <a:pt x="2012950" y="163653"/>
                  <a:pt x="2171700" y="167886"/>
                  <a:pt x="2171700" y="167886"/>
                </a:cubicBezTo>
              </a:path>
            </a:pathLst>
          </a:custGeom>
          <a:ln w="28575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080574" y="4629218"/>
            <a:ext cx="793426" cy="780982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 rot="10800000">
            <a:off x="4559300" y="4467614"/>
            <a:ext cx="2171700" cy="256928"/>
          </a:xfrm>
          <a:custGeom>
            <a:avLst/>
            <a:gdLst>
              <a:gd name="connsiteX0" fmla="*/ 0 w 2171700"/>
              <a:gd name="connsiteY0" fmla="*/ 104386 h 256928"/>
              <a:gd name="connsiteX1" fmla="*/ 241300 w 2171700"/>
              <a:gd name="connsiteY1" fmla="*/ 104386 h 256928"/>
              <a:gd name="connsiteX2" fmla="*/ 406400 w 2171700"/>
              <a:gd name="connsiteY2" fmla="*/ 2786 h 256928"/>
              <a:gd name="connsiteX3" fmla="*/ 584200 w 2171700"/>
              <a:gd name="connsiteY3" fmla="*/ 231386 h 256928"/>
              <a:gd name="connsiteX4" fmla="*/ 901700 w 2171700"/>
              <a:gd name="connsiteY4" fmla="*/ 15486 h 256928"/>
              <a:gd name="connsiteX5" fmla="*/ 1092200 w 2171700"/>
              <a:gd name="connsiteY5" fmla="*/ 256786 h 256928"/>
              <a:gd name="connsiteX6" fmla="*/ 1346200 w 2171700"/>
              <a:gd name="connsiteY6" fmla="*/ 53586 h 256928"/>
              <a:gd name="connsiteX7" fmla="*/ 1524000 w 2171700"/>
              <a:gd name="connsiteY7" fmla="*/ 244086 h 256928"/>
              <a:gd name="connsiteX8" fmla="*/ 1752600 w 2171700"/>
              <a:gd name="connsiteY8" fmla="*/ 40886 h 256928"/>
              <a:gd name="connsiteX9" fmla="*/ 1943100 w 2171700"/>
              <a:gd name="connsiteY9" fmla="*/ 142486 h 256928"/>
              <a:gd name="connsiteX10" fmla="*/ 2171700 w 2171700"/>
              <a:gd name="connsiteY10" fmla="*/ 167886 h 2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0" h="256928">
                <a:moveTo>
                  <a:pt x="0" y="104386"/>
                </a:moveTo>
                <a:cubicBezTo>
                  <a:pt x="86783" y="112852"/>
                  <a:pt x="173567" y="121319"/>
                  <a:pt x="241300" y="104386"/>
                </a:cubicBezTo>
                <a:cubicBezTo>
                  <a:pt x="309033" y="87453"/>
                  <a:pt x="349250" y="-18381"/>
                  <a:pt x="406400" y="2786"/>
                </a:cubicBezTo>
                <a:cubicBezTo>
                  <a:pt x="463550" y="23953"/>
                  <a:pt x="501650" y="229269"/>
                  <a:pt x="584200" y="231386"/>
                </a:cubicBezTo>
                <a:cubicBezTo>
                  <a:pt x="666750" y="233503"/>
                  <a:pt x="817033" y="11253"/>
                  <a:pt x="901700" y="15486"/>
                </a:cubicBezTo>
                <a:cubicBezTo>
                  <a:pt x="986367" y="19719"/>
                  <a:pt x="1018117" y="250436"/>
                  <a:pt x="1092200" y="256786"/>
                </a:cubicBezTo>
                <a:cubicBezTo>
                  <a:pt x="1166283" y="263136"/>
                  <a:pt x="1274233" y="55703"/>
                  <a:pt x="1346200" y="53586"/>
                </a:cubicBezTo>
                <a:cubicBezTo>
                  <a:pt x="1418167" y="51469"/>
                  <a:pt x="1456267" y="246203"/>
                  <a:pt x="1524000" y="244086"/>
                </a:cubicBezTo>
                <a:cubicBezTo>
                  <a:pt x="1591733" y="241969"/>
                  <a:pt x="1682750" y="57819"/>
                  <a:pt x="1752600" y="40886"/>
                </a:cubicBezTo>
                <a:cubicBezTo>
                  <a:pt x="1822450" y="23953"/>
                  <a:pt x="1873250" y="121319"/>
                  <a:pt x="1943100" y="142486"/>
                </a:cubicBezTo>
                <a:cubicBezTo>
                  <a:pt x="2012950" y="163653"/>
                  <a:pt x="2171700" y="167886"/>
                  <a:pt x="2171700" y="167886"/>
                </a:cubicBezTo>
              </a:path>
            </a:pathLst>
          </a:custGeom>
          <a:ln w="28575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137400" y="4604743"/>
            <a:ext cx="1030231" cy="767357"/>
          </a:xfrm>
          <a:custGeom>
            <a:avLst/>
            <a:gdLst>
              <a:gd name="connsiteX0" fmla="*/ 939800 w 1030231"/>
              <a:gd name="connsiteY0" fmla="*/ 767357 h 767357"/>
              <a:gd name="connsiteX1" fmla="*/ 939800 w 1030231"/>
              <a:gd name="connsiteY1" fmla="*/ 94257 h 767357"/>
              <a:gd name="connsiteX2" fmla="*/ 0 w 1030231"/>
              <a:gd name="connsiteY2" fmla="*/ 5357 h 76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231" h="767357">
                <a:moveTo>
                  <a:pt x="939800" y="767357"/>
                </a:moveTo>
                <a:cubicBezTo>
                  <a:pt x="1018116" y="494307"/>
                  <a:pt x="1096433" y="221257"/>
                  <a:pt x="939800" y="94257"/>
                </a:cubicBezTo>
                <a:cubicBezTo>
                  <a:pt x="783167" y="-32743"/>
                  <a:pt x="0" y="5357"/>
                  <a:pt x="0" y="5357"/>
                </a:cubicBez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6870700" y="3846947"/>
            <a:ext cx="2120900" cy="4583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Direct memory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Gill Sans Light"/>
                <a:cs typeface="Gill Sans Light"/>
              </a:rPr>
              <a:t>access</a:t>
            </a:r>
            <a:endParaRPr lang="en-US" sz="2400" dirty="0">
              <a:latin typeface="Gill Sans Light"/>
              <a:cs typeface="Gill Sans Ligh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127040" y="4358478"/>
            <a:ext cx="614042" cy="606743"/>
            <a:chOff x="6247940" y="5183978"/>
            <a:chExt cx="614042" cy="606743"/>
          </a:xfrm>
        </p:grpSpPr>
        <p:grpSp>
          <p:nvGrpSpPr>
            <p:cNvPr id="64" name="Group 63"/>
            <p:cNvGrpSpPr/>
            <p:nvPr/>
          </p:nvGrpSpPr>
          <p:grpSpPr>
            <a:xfrm>
              <a:off x="6247940" y="5183978"/>
              <a:ext cx="614042" cy="606743"/>
              <a:chOff x="7122124" y="5061211"/>
              <a:chExt cx="614042" cy="606743"/>
            </a:xfrm>
          </p:grpSpPr>
          <p:sp>
            <p:nvSpPr>
              <p:cNvPr id="66" name="Right Triangle 65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5550" y="5263318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28940" y="4402928"/>
            <a:ext cx="614042" cy="606743"/>
            <a:chOff x="6247940" y="5183978"/>
            <a:chExt cx="614042" cy="606743"/>
          </a:xfrm>
        </p:grpSpPr>
        <p:grpSp>
          <p:nvGrpSpPr>
            <p:cNvPr id="70" name="Group 69"/>
            <p:cNvGrpSpPr/>
            <p:nvPr/>
          </p:nvGrpSpPr>
          <p:grpSpPr>
            <a:xfrm>
              <a:off x="6247940" y="5183978"/>
              <a:ext cx="614042" cy="606743"/>
              <a:chOff x="7122124" y="5061211"/>
              <a:chExt cx="614042" cy="606743"/>
            </a:xfrm>
          </p:grpSpPr>
          <p:sp>
            <p:nvSpPr>
              <p:cNvPr id="72" name="Right Triangle 71"/>
              <p:cNvSpPr/>
              <p:nvPr/>
            </p:nvSpPr>
            <p:spPr>
              <a:xfrm rot="2711738">
                <a:off x="7379774" y="5055444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ight Triangle 72"/>
              <p:cNvSpPr/>
              <p:nvPr/>
            </p:nvSpPr>
            <p:spPr>
              <a:xfrm rot="8094803">
                <a:off x="7127891" y="5311561"/>
                <a:ext cx="350626" cy="362159"/>
              </a:xfrm>
              <a:prstGeom prst="rt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305550" y="5263318"/>
              <a:ext cx="448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NI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83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4" grpId="0"/>
      <p:bldP spid="95" grpId="0"/>
      <p:bldP spid="108" grpId="0"/>
      <p:bldP spid="36" grpId="0" animBg="1"/>
      <p:bldP spid="12" grpId="0" animBg="1"/>
      <p:bldP spid="12" grpId="1" animBg="1"/>
      <p:bldP spid="61" grpId="0" animBg="1"/>
      <p:bldP spid="15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" y="375485"/>
            <a:ext cx="9144000" cy="1193006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Implications of </a:t>
            </a:r>
            <a:r>
              <a:rPr lang="en-US" sz="3400" dirty="0" err="1" smtClean="0"/>
              <a:t>Manycore</a:t>
            </a:r>
            <a:r>
              <a:rPr lang="en-US" sz="3400" dirty="0" smtClean="0"/>
              <a:t> Chips on Remote Access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2F49-76F3-44BA-874D-706A1A7392B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615" y="1698722"/>
            <a:ext cx="8119909" cy="443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NI capabilities have to match chip’s communication demands</a:t>
            </a:r>
          </a:p>
          <a:p>
            <a:pPr marL="338138" indent="-338138"/>
            <a:r>
              <a:rPr lang="en-US" sz="2400" dirty="0" smtClean="0"/>
              <a:t>More cores </a:t>
            </a:r>
            <a:r>
              <a:rPr lang="en-US" sz="2400" dirty="0" smtClean="0">
                <a:sym typeface="Wingdings"/>
              </a:rPr>
              <a:t> Higher request rate</a:t>
            </a:r>
            <a:r>
              <a:rPr lang="en-US" sz="2600" dirty="0" smtClean="0"/>
              <a:t>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600" dirty="0" smtClean="0"/>
              <a:t>Straightforward approach: scale NI across edge</a:t>
            </a:r>
          </a:p>
          <a:p>
            <a:pPr marL="346075" indent="-346075"/>
            <a:r>
              <a:rPr lang="en-US" sz="2400" dirty="0" smtClean="0"/>
              <a:t>Close to network pins</a:t>
            </a:r>
          </a:p>
          <a:p>
            <a:pPr marL="346075" indent="-346075"/>
            <a:r>
              <a:rPr lang="en-US" sz="2400" dirty="0" smtClean="0"/>
              <a:t>Access to NOC’s full bisection bandwidth</a:t>
            </a:r>
          </a:p>
          <a:p>
            <a:pPr marL="346075" indent="-346075"/>
            <a:endParaRPr lang="en-US" sz="2400" baseline="-25000" dirty="0"/>
          </a:p>
          <a:p>
            <a:pPr marL="0" indent="0">
              <a:buNone/>
            </a:pPr>
            <a:r>
              <a:rPr lang="en-US" sz="2400" b="1" dirty="0" smtClean="0"/>
              <a:t>Caveat: </a:t>
            </a:r>
            <a:r>
              <a:rPr lang="en-US" sz="2400" dirty="0" smtClean="0"/>
              <a:t>Large average core to NI distance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072494"/>
            <a:ext cx="9144000" cy="43088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prstClr val="white"/>
                </a:solidFill>
                <a:cs typeface="Gill Sans"/>
              </a:rPr>
              <a:t>Significant impact of </a:t>
            </a: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on</a:t>
            </a:r>
            <a:r>
              <a:rPr lang="en-US" sz="2200" dirty="0">
                <a:solidFill>
                  <a:prstClr val="white"/>
                </a:solidFill>
                <a:cs typeface="Gill Sans"/>
              </a:rPr>
              <a:t>-chip interactions </a:t>
            </a:r>
            <a:r>
              <a:rPr lang="en-US" sz="2200" dirty="0" smtClean="0">
                <a:solidFill>
                  <a:prstClr val="white"/>
                </a:solidFill>
                <a:cs typeface="Gill Sans"/>
              </a:rPr>
              <a:t>on end-to-end latency</a:t>
            </a:r>
            <a:endParaRPr lang="en-US" sz="2200" dirty="0">
              <a:solidFill>
                <a:prstClr val="white"/>
              </a:solidFill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801" y="4111805"/>
            <a:ext cx="2009250" cy="160401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319021" y="3993616"/>
            <a:ext cx="1542711" cy="1760240"/>
            <a:chOff x="-1365005" y="1922702"/>
            <a:chExt cx="1542711" cy="1760240"/>
          </a:xfrm>
        </p:grpSpPr>
        <p:grpSp>
          <p:nvGrpSpPr>
            <p:cNvPr id="15" name="Group 14"/>
            <p:cNvGrpSpPr/>
            <p:nvPr/>
          </p:nvGrpSpPr>
          <p:grpSpPr>
            <a:xfrm>
              <a:off x="-1365005" y="1922702"/>
              <a:ext cx="1542711" cy="461665"/>
              <a:chOff x="-1365005" y="1922702"/>
              <a:chExt cx="1542711" cy="46166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-1365005" y="2183052"/>
              <a:ext cx="1542711" cy="461665"/>
              <a:chOff x="-1365005" y="1922702"/>
              <a:chExt cx="1542711" cy="461665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-1365005" y="2700577"/>
              <a:ext cx="1542711" cy="461665"/>
              <a:chOff x="-1365005" y="1922702"/>
              <a:chExt cx="1542711" cy="461665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-1365005" y="2443402"/>
              <a:ext cx="1542711" cy="461665"/>
              <a:chOff x="-1365005" y="1922702"/>
              <a:chExt cx="1542711" cy="46166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-1365005" y="2960927"/>
              <a:ext cx="1542711" cy="461665"/>
              <a:chOff x="-1365005" y="1922702"/>
              <a:chExt cx="1542711" cy="46166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-1365005" y="3221277"/>
              <a:ext cx="1542711" cy="461665"/>
              <a:chOff x="-1365005" y="1922702"/>
              <a:chExt cx="1542711" cy="4616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-13650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-11046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-8443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-5839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-32360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-63255" y="1922702"/>
                <a:ext cx="240961" cy="461665"/>
                <a:chOff x="-1365005" y="1922702"/>
                <a:chExt cx="240961" cy="461665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-1361786" y="2074724"/>
                  <a:ext cx="237742" cy="2377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-1365005" y="1922702"/>
                  <a:ext cx="123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Gill Sans Light"/>
                      <a:cs typeface="Gill Sans Light"/>
                    </a:rPr>
                    <a:t>c</a:t>
                  </a:r>
                  <a:endParaRPr lang="en-US" sz="2400" dirty="0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142" name="Group 141"/>
          <p:cNvGrpSpPr/>
          <p:nvPr/>
        </p:nvGrpSpPr>
        <p:grpSpPr>
          <a:xfrm>
            <a:off x="7945730" y="4800599"/>
            <a:ext cx="356896" cy="351709"/>
            <a:chOff x="7122124" y="5056874"/>
            <a:chExt cx="627375" cy="611080"/>
          </a:xfrm>
        </p:grpSpPr>
        <p:sp>
          <p:nvSpPr>
            <p:cNvPr id="143" name="Right Triangle 142"/>
            <p:cNvSpPr/>
            <p:nvPr/>
          </p:nvSpPr>
          <p:spPr>
            <a:xfrm rot="2711738">
              <a:off x="7393108" y="5051106"/>
              <a:ext cx="350624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ight Triangle 143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939380" y="5108574"/>
            <a:ext cx="356896" cy="351709"/>
            <a:chOff x="7122124" y="5056874"/>
            <a:chExt cx="627375" cy="611080"/>
          </a:xfrm>
        </p:grpSpPr>
        <p:sp>
          <p:nvSpPr>
            <p:cNvPr id="146" name="Right Triangle 145"/>
            <p:cNvSpPr/>
            <p:nvPr/>
          </p:nvSpPr>
          <p:spPr>
            <a:xfrm rot="2711738">
              <a:off x="7393108" y="5051106"/>
              <a:ext cx="350624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ight Triangle 146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936205" y="5419724"/>
            <a:ext cx="356896" cy="351709"/>
            <a:chOff x="7122124" y="5056874"/>
            <a:chExt cx="627375" cy="611080"/>
          </a:xfrm>
        </p:grpSpPr>
        <p:sp>
          <p:nvSpPr>
            <p:cNvPr id="149" name="Right Triangle 148"/>
            <p:cNvSpPr/>
            <p:nvPr/>
          </p:nvSpPr>
          <p:spPr>
            <a:xfrm rot="2711738">
              <a:off x="7393108" y="5051106"/>
              <a:ext cx="350624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ight Triangle 149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948905" y="4171949"/>
            <a:ext cx="356896" cy="351709"/>
            <a:chOff x="7122124" y="5056874"/>
            <a:chExt cx="627375" cy="611080"/>
          </a:xfrm>
        </p:grpSpPr>
        <p:sp>
          <p:nvSpPr>
            <p:cNvPr id="152" name="Right Triangle 151"/>
            <p:cNvSpPr/>
            <p:nvPr/>
          </p:nvSpPr>
          <p:spPr>
            <a:xfrm rot="2711738">
              <a:off x="7393108" y="5051106"/>
              <a:ext cx="350624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ight Triangle 152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952080" y="4489449"/>
            <a:ext cx="356896" cy="351709"/>
            <a:chOff x="7122124" y="5056874"/>
            <a:chExt cx="627375" cy="611080"/>
          </a:xfrm>
        </p:grpSpPr>
        <p:sp>
          <p:nvSpPr>
            <p:cNvPr id="155" name="Right Triangle 154"/>
            <p:cNvSpPr/>
            <p:nvPr/>
          </p:nvSpPr>
          <p:spPr>
            <a:xfrm rot="2711738">
              <a:off x="7393108" y="5051106"/>
              <a:ext cx="350624" cy="36215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ight Triangle 155"/>
            <p:cNvSpPr/>
            <p:nvPr/>
          </p:nvSpPr>
          <p:spPr>
            <a:xfrm rot="8094803">
              <a:off x="7127891" y="5311561"/>
              <a:ext cx="350626" cy="362159"/>
            </a:xfrm>
            <a:prstGeom prst="rt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88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icro_bump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coClouds">
      <a:majorFont>
        <a:latin typeface="Gill Light SSi"/>
        <a:ea typeface=""/>
        <a:cs typeface=""/>
      </a:majorFont>
      <a:minorFont>
        <a:latin typeface="Gill Light SS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8632</TotalTime>
  <Words>1154</Words>
  <Application>Microsoft Macintosh PowerPoint</Application>
  <PresentationFormat>On-screen Show (4:3)</PresentationFormat>
  <Paragraphs>381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micro_bump_final</vt:lpstr>
      <vt:lpstr>Manycore Network Interfaces  for In-Memory Rack-Scale Computing</vt:lpstr>
      <vt:lpstr>In-Memory Computing for High Performance</vt:lpstr>
      <vt:lpstr>Nodes Frequently Access Remote Memory</vt:lpstr>
      <vt:lpstr>Rack-Scale Systems: Fast Access to Big Memory</vt:lpstr>
      <vt:lpstr>Remote Memory Access in Rack-Scale Systems</vt:lpstr>
      <vt:lpstr>Network Interface Design for Manycore Chips</vt:lpstr>
      <vt:lpstr>Outline</vt:lpstr>
      <vt:lpstr>User-level Remote Memory Access</vt:lpstr>
      <vt:lpstr>Implications of Manycore Chips on Remote Access</vt:lpstr>
      <vt:lpstr>Edge NI 4-Cache-Block Remote Read</vt:lpstr>
      <vt:lpstr>NI Design Space</vt:lpstr>
      <vt:lpstr>Reducing the Latency of QP Interactions</vt:lpstr>
      <vt:lpstr>Reducing the Latency of QP Interactions</vt:lpstr>
      <vt:lpstr>Per-Core NI 4-Cache-Block Remote Read</vt:lpstr>
      <vt:lpstr>Per-Core NI 4-Cache-Block Remote Read</vt:lpstr>
      <vt:lpstr>NI Design Space</vt:lpstr>
      <vt:lpstr>How to Have Your Cake and Eat It Too</vt:lpstr>
      <vt:lpstr>Split NI 4-Cache-Block Remote Read</vt:lpstr>
      <vt:lpstr>NI Design Space</vt:lpstr>
      <vt:lpstr>Methodology</vt:lpstr>
      <vt:lpstr>Application Bandwidth</vt:lpstr>
      <vt:lpstr>Latency Results for Single Network Hop</vt:lpstr>
      <vt:lpstr>Conclusion</vt:lpstr>
      <vt:lpstr>Thank you!  Questions?   http://parsa.epfl.ch/sonuma</vt:lpstr>
    </vt:vector>
  </TitlesOfParts>
  <Company>Hewlett 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Manycore Network Interfaces for In-Memory Rack-Scale Computing</dc:title>
  <dc:creator>Daglis, Alexandros</dc:creator>
  <cp:lastModifiedBy>Alexandros Daglis</cp:lastModifiedBy>
  <cp:revision>993</cp:revision>
  <cp:lastPrinted>2015-06-04T11:02:57Z</cp:lastPrinted>
  <dcterms:created xsi:type="dcterms:W3CDTF">2015-04-29T23:24:13Z</dcterms:created>
  <dcterms:modified xsi:type="dcterms:W3CDTF">2015-06-17T21:51:59Z</dcterms:modified>
</cp:coreProperties>
</file>